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9" r:id="rId3"/>
    <p:sldId id="268" r:id="rId4"/>
    <p:sldId id="286" r:id="rId5"/>
    <p:sldId id="277" r:id="rId6"/>
    <p:sldId id="269" r:id="rId7"/>
    <p:sldId id="293" r:id="rId8"/>
    <p:sldId id="294" r:id="rId9"/>
    <p:sldId id="282" r:id="rId10"/>
    <p:sldId id="297" r:id="rId11"/>
    <p:sldId id="296" r:id="rId12"/>
    <p:sldId id="270" r:id="rId13"/>
    <p:sldId id="288" r:id="rId14"/>
    <p:sldId id="295" r:id="rId15"/>
    <p:sldId id="260" r:id="rId16"/>
    <p:sldId id="289" r:id="rId17"/>
    <p:sldId id="299" r:id="rId18"/>
    <p:sldId id="290" r:id="rId19"/>
    <p:sldId id="29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FF33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9456" autoAdjust="0"/>
  </p:normalViewPr>
  <p:slideViewPr>
    <p:cSldViewPr>
      <p:cViewPr>
        <p:scale>
          <a:sx n="50" d="100"/>
          <a:sy n="50" d="100"/>
        </p:scale>
        <p:origin x="-638" y="-1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285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A568AF-DCDB-4C3A-879B-7D22FBC6E158}" type="datetimeFigureOut">
              <a:rPr lang="en-US" smtClean="0"/>
              <a:pPr/>
              <a:t>12/2/2012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3B594-FDA7-4080-9BB2-99177A89D39E}" type="slidenum">
              <a:rPr lang="en-US" smtClean="0"/>
              <a:pPr/>
              <a:t>‹#›</a:t>
            </a:fld>
            <a:endParaRPr lang="en-US"/>
          </a:p>
        </p:txBody>
      </p:sp>
    </p:spTree>
    <p:extLst>
      <p:ext uri="{BB962C8B-B14F-4D97-AF65-F5344CB8AC3E}">
        <p14:creationId xmlns:p14="http://schemas.microsoft.com/office/powerpoint/2010/main" val="115286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D89EF-B27A-4B6E-8DF7-5430CB3EA412}" type="datetimeFigureOut">
              <a:rPr lang="en-US" smtClean="0"/>
              <a:pPr/>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9707C-BDEC-4F9E-A1ED-B4A2F5496D22}" type="slidenum">
              <a:rPr lang="en-US" smtClean="0"/>
              <a:pPr/>
              <a:t>‹#›</a:t>
            </a:fld>
            <a:endParaRPr lang="en-US"/>
          </a:p>
        </p:txBody>
      </p:sp>
    </p:spTree>
    <p:extLst>
      <p:ext uri="{BB962C8B-B14F-4D97-AF65-F5344CB8AC3E}">
        <p14:creationId xmlns:p14="http://schemas.microsoft.com/office/powerpoint/2010/main" val="2345844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19707C-BDEC-4F9E-A1ED-B4A2F5496D22}" type="slidenum">
              <a:rPr lang="en-US" smtClean="0"/>
              <a:pPr/>
              <a:t>1</a:t>
            </a:fld>
            <a:endParaRPr lang="en-US"/>
          </a:p>
        </p:txBody>
      </p:sp>
    </p:spTree>
    <p:extLst>
      <p:ext uri="{BB962C8B-B14F-4D97-AF65-F5344CB8AC3E}">
        <p14:creationId xmlns:p14="http://schemas.microsoft.com/office/powerpoint/2010/main" val="68523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019707C-BDEC-4F9E-A1ED-B4A2F5496D2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19707C-BDEC-4F9E-A1ED-B4A2F5496D2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19707C-BDEC-4F9E-A1ED-B4A2F5496D2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involves describing the data accurately, pointing out trends and relevant information, and using appropriate vocabulary.</a:t>
            </a:r>
            <a:endParaRPr lang="en-US" b="1"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8019707C-BDEC-4F9E-A1ED-B4A2F5496D22}"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19707C-BDEC-4F9E-A1ED-B4A2F5496D22}" type="slidenum">
              <a:rPr lang="en-US" smtClean="0"/>
              <a:pPr/>
              <a:t>19</a:t>
            </a:fld>
            <a:endParaRPr lang="en-US"/>
          </a:p>
        </p:txBody>
      </p:sp>
    </p:spTree>
    <p:extLst>
      <p:ext uri="{BB962C8B-B14F-4D97-AF65-F5344CB8AC3E}">
        <p14:creationId xmlns:p14="http://schemas.microsoft.com/office/powerpoint/2010/main" val="6852334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2.jpe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10.jpeg"/><Relationship Id="rId1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6107" name="Rectangle 27"/>
          <p:cNvSpPr>
            <a:spLocks noChangeArrowheads="1"/>
          </p:cNvSpPr>
          <p:nvPr userDrawn="1"/>
        </p:nvSpPr>
        <p:spPr bwMode="gray">
          <a:xfrm>
            <a:off x="0" y="0"/>
            <a:ext cx="9144000" cy="6858000"/>
          </a:xfrm>
          <a:prstGeom prst="rect">
            <a:avLst/>
          </a:prstGeom>
          <a:solidFill>
            <a:schemeClr val="tx2"/>
          </a:solidFill>
          <a:ln w="9525">
            <a:noFill/>
            <a:miter lim="800000"/>
            <a:headEnd/>
            <a:tailEnd/>
          </a:ln>
          <a:effectLst/>
        </p:spPr>
        <p:txBody>
          <a:bodyPr wrap="none" anchor="ctr"/>
          <a:lstStyle/>
          <a:p>
            <a:endParaRPr lang="en-US"/>
          </a:p>
        </p:txBody>
      </p:sp>
      <p:sp>
        <p:nvSpPr>
          <p:cNvPr id="46108" name="Rectangle 28"/>
          <p:cNvSpPr>
            <a:spLocks noChangeArrowheads="1"/>
          </p:cNvSpPr>
          <p:nvPr userDrawn="1"/>
        </p:nvSpPr>
        <p:spPr bwMode="gray">
          <a:xfrm>
            <a:off x="0" y="0"/>
            <a:ext cx="9144000" cy="6858000"/>
          </a:xfrm>
          <a:prstGeom prst="rect">
            <a:avLst/>
          </a:prstGeom>
          <a:pattFill prst="dotGrid">
            <a:fgClr>
              <a:schemeClr val="accent1">
                <a:alpha val="39999"/>
              </a:schemeClr>
            </a:fgClr>
            <a:bgClr>
              <a:schemeClr val="tx2">
                <a:alpha val="39999"/>
              </a:schemeClr>
            </a:bgClr>
          </a:pattFill>
          <a:ln w="9525">
            <a:noFill/>
            <a:miter lim="800000"/>
            <a:headEnd/>
            <a:tailEnd/>
          </a:ln>
          <a:effectLst/>
        </p:spPr>
        <p:txBody>
          <a:bodyPr wrap="none" anchor="ctr"/>
          <a:lstStyle/>
          <a:p>
            <a:endParaRPr lang="en-US"/>
          </a:p>
        </p:txBody>
      </p:sp>
      <p:pic>
        <p:nvPicPr>
          <p:cNvPr id="46109" name="Picture 29" descr="18"/>
          <p:cNvPicPr>
            <a:picLocks noChangeAspect="1" noChangeArrowheads="1"/>
          </p:cNvPicPr>
          <p:nvPr userDrawn="1"/>
        </p:nvPicPr>
        <p:blipFill>
          <a:blip r:embed="rId2" cstate="print"/>
          <a:srcRect/>
          <a:stretch>
            <a:fillRect/>
          </a:stretch>
        </p:blipFill>
        <p:spPr bwMode="gray">
          <a:xfrm>
            <a:off x="0" y="0"/>
            <a:ext cx="9144000" cy="6858000"/>
          </a:xfrm>
          <a:prstGeom prst="rect">
            <a:avLst/>
          </a:prstGeom>
          <a:noFill/>
        </p:spPr>
      </p:pic>
      <p:pic>
        <p:nvPicPr>
          <p:cNvPr id="46110" name="Picture 30" descr="2"/>
          <p:cNvPicPr>
            <a:picLocks noChangeAspect="1" noChangeArrowheads="1"/>
          </p:cNvPicPr>
          <p:nvPr userDrawn="1"/>
        </p:nvPicPr>
        <p:blipFill>
          <a:blip r:embed="rId3" cstate="print"/>
          <a:srcRect/>
          <a:stretch>
            <a:fillRect/>
          </a:stretch>
        </p:blipFill>
        <p:spPr bwMode="gray">
          <a:xfrm>
            <a:off x="0" y="0"/>
            <a:ext cx="9144000" cy="6858000"/>
          </a:xfrm>
          <a:prstGeom prst="rect">
            <a:avLst/>
          </a:prstGeom>
          <a:noFill/>
        </p:spPr>
      </p:pic>
      <p:sp>
        <p:nvSpPr>
          <p:cNvPr id="46111" name="Rectangle 31"/>
          <p:cNvSpPr>
            <a:spLocks noChangeArrowheads="1"/>
          </p:cNvSpPr>
          <p:nvPr userDrawn="1"/>
        </p:nvSpPr>
        <p:spPr bwMode="gray">
          <a:xfrm rot="-278291">
            <a:off x="250825" y="333375"/>
            <a:ext cx="8640763" cy="6119813"/>
          </a:xfrm>
          <a:prstGeom prst="rect">
            <a:avLst/>
          </a:prstGeom>
          <a:solidFill>
            <a:schemeClr val="bg1">
              <a:alpha val="35001"/>
            </a:schemeClr>
          </a:solidFill>
          <a:ln w="3175" algn="ctr">
            <a:noFill/>
            <a:miter lim="800000"/>
            <a:headEnd/>
            <a:tailEnd/>
          </a:ln>
          <a:effectLst/>
        </p:spPr>
        <p:txBody>
          <a:bodyPr wrap="none" anchor="ctr"/>
          <a:lstStyle/>
          <a:p>
            <a:endParaRPr lang="en-US"/>
          </a:p>
        </p:txBody>
      </p:sp>
      <p:pic>
        <p:nvPicPr>
          <p:cNvPr id="46112" name="Picture 32" descr="10"/>
          <p:cNvPicPr>
            <a:picLocks noChangeAspect="1" noChangeArrowheads="1"/>
          </p:cNvPicPr>
          <p:nvPr userDrawn="1"/>
        </p:nvPicPr>
        <p:blipFill>
          <a:blip r:embed="rId4" cstate="print"/>
          <a:srcRect t="6268"/>
          <a:stretch>
            <a:fillRect/>
          </a:stretch>
        </p:blipFill>
        <p:spPr bwMode="gray">
          <a:xfrm>
            <a:off x="0" y="765175"/>
            <a:ext cx="9144000" cy="2327275"/>
          </a:xfrm>
          <a:prstGeom prst="rect">
            <a:avLst/>
          </a:prstGeom>
          <a:noFill/>
        </p:spPr>
      </p:pic>
      <p:pic>
        <p:nvPicPr>
          <p:cNvPr id="46113" name="Picture 33" descr="10"/>
          <p:cNvPicPr>
            <a:picLocks noChangeAspect="1" noChangeArrowheads="1"/>
          </p:cNvPicPr>
          <p:nvPr userDrawn="1"/>
        </p:nvPicPr>
        <p:blipFill>
          <a:blip r:embed="rId5" cstate="print"/>
          <a:srcRect b="6268"/>
          <a:stretch>
            <a:fillRect/>
          </a:stretch>
        </p:blipFill>
        <p:spPr bwMode="gray">
          <a:xfrm>
            <a:off x="0" y="3789363"/>
            <a:ext cx="9144000" cy="2327275"/>
          </a:xfrm>
          <a:prstGeom prst="rect">
            <a:avLst/>
          </a:prstGeom>
          <a:noFill/>
        </p:spPr>
      </p:pic>
      <p:pic>
        <p:nvPicPr>
          <p:cNvPr id="46114" name="Picture 34" descr="2"/>
          <p:cNvPicPr>
            <a:picLocks noChangeAspect="1" noChangeArrowheads="1"/>
          </p:cNvPicPr>
          <p:nvPr userDrawn="1"/>
        </p:nvPicPr>
        <p:blipFill>
          <a:blip r:embed="rId6" cstate="print"/>
          <a:srcRect/>
          <a:stretch>
            <a:fillRect/>
          </a:stretch>
        </p:blipFill>
        <p:spPr bwMode="gray">
          <a:xfrm>
            <a:off x="250825" y="257175"/>
            <a:ext cx="8893175" cy="6600825"/>
          </a:xfrm>
          <a:prstGeom prst="rect">
            <a:avLst/>
          </a:prstGeom>
          <a:noFill/>
        </p:spPr>
      </p:pic>
      <p:sp>
        <p:nvSpPr>
          <p:cNvPr id="46115" name="Rectangle 35"/>
          <p:cNvSpPr>
            <a:spLocks noChangeArrowheads="1"/>
          </p:cNvSpPr>
          <p:nvPr userDrawn="1"/>
        </p:nvSpPr>
        <p:spPr bwMode="gray">
          <a:xfrm>
            <a:off x="1169988" y="1820863"/>
            <a:ext cx="6837362" cy="53975"/>
          </a:xfrm>
          <a:prstGeom prst="rect">
            <a:avLst/>
          </a:prstGeom>
          <a:solidFill>
            <a:schemeClr val="tx2">
              <a:alpha val="50000"/>
            </a:schemeClr>
          </a:solidFill>
          <a:ln w="3175" algn="ctr">
            <a:noFill/>
            <a:miter lim="800000"/>
            <a:headEnd/>
            <a:tailEnd/>
          </a:ln>
          <a:effectLst/>
        </p:spPr>
        <p:txBody>
          <a:bodyPr wrap="none" anchor="ctr"/>
          <a:lstStyle/>
          <a:p>
            <a:endParaRPr lang="en-US"/>
          </a:p>
        </p:txBody>
      </p:sp>
      <p:sp>
        <p:nvSpPr>
          <p:cNvPr id="46116" name="Line 36"/>
          <p:cNvSpPr>
            <a:spLocks noChangeShapeType="1"/>
          </p:cNvSpPr>
          <p:nvPr userDrawn="1"/>
        </p:nvSpPr>
        <p:spPr bwMode="gray">
          <a:xfrm>
            <a:off x="1169988" y="1460500"/>
            <a:ext cx="6837362" cy="0"/>
          </a:xfrm>
          <a:prstGeom prst="line">
            <a:avLst/>
          </a:prstGeom>
          <a:noFill/>
          <a:ln w="3175">
            <a:solidFill>
              <a:schemeClr val="tx2">
                <a:alpha val="50000"/>
              </a:schemeClr>
            </a:solidFill>
            <a:round/>
            <a:headEnd/>
            <a:tailEnd/>
          </a:ln>
          <a:effectLst/>
        </p:spPr>
        <p:txBody>
          <a:bodyPr wrap="none" anchor="ctr"/>
          <a:lstStyle/>
          <a:p>
            <a:endParaRPr lang="en-US"/>
          </a:p>
        </p:txBody>
      </p:sp>
      <p:sp>
        <p:nvSpPr>
          <p:cNvPr id="46117" name="Line 37"/>
          <p:cNvSpPr>
            <a:spLocks noChangeShapeType="1"/>
          </p:cNvSpPr>
          <p:nvPr userDrawn="1"/>
        </p:nvSpPr>
        <p:spPr bwMode="gray">
          <a:xfrm>
            <a:off x="1169988" y="5780088"/>
            <a:ext cx="6837362" cy="0"/>
          </a:xfrm>
          <a:prstGeom prst="line">
            <a:avLst/>
          </a:prstGeom>
          <a:noFill/>
          <a:ln w="19050">
            <a:solidFill>
              <a:schemeClr val="tx2"/>
            </a:solidFill>
            <a:round/>
            <a:headEnd/>
            <a:tailEnd/>
          </a:ln>
          <a:effectLst/>
        </p:spPr>
        <p:txBody>
          <a:bodyPr wrap="none" anchor="ctr"/>
          <a:lstStyle/>
          <a:p>
            <a:endParaRPr lang="en-US"/>
          </a:p>
        </p:txBody>
      </p:sp>
      <p:pic>
        <p:nvPicPr>
          <p:cNvPr id="46120" name="Picture 40"/>
          <p:cNvPicPr>
            <a:picLocks noChangeAspect="1" noChangeArrowheads="1"/>
          </p:cNvPicPr>
          <p:nvPr userDrawn="1"/>
        </p:nvPicPr>
        <p:blipFill>
          <a:blip r:embed="rId7" cstate="print"/>
          <a:stretch>
            <a:fillRect/>
          </a:stretch>
        </p:blipFill>
        <p:spPr bwMode="gray">
          <a:xfrm>
            <a:off x="1371600" y="2057400"/>
            <a:ext cx="2159001" cy="2133601"/>
          </a:xfrm>
          <a:prstGeom prst="rect">
            <a:avLst/>
          </a:prstGeom>
          <a:noFill/>
          <a:ln w="3175" algn="ctr">
            <a:noFill/>
            <a:miter lim="800000"/>
            <a:headEnd/>
            <a:tailEnd/>
          </a:ln>
          <a:effectLst/>
        </p:spPr>
      </p:pic>
      <p:pic>
        <p:nvPicPr>
          <p:cNvPr id="46121" name="Picture 41"/>
          <p:cNvPicPr>
            <a:picLocks noChangeAspect="1" noChangeArrowheads="1"/>
          </p:cNvPicPr>
          <p:nvPr userDrawn="1"/>
        </p:nvPicPr>
        <p:blipFill>
          <a:blip r:embed="rId8" cstate="print"/>
          <a:stretch>
            <a:fillRect/>
          </a:stretch>
        </p:blipFill>
        <p:spPr bwMode="gray">
          <a:xfrm>
            <a:off x="1371600" y="4419600"/>
            <a:ext cx="2152650" cy="1224783"/>
          </a:xfrm>
          <a:prstGeom prst="rect">
            <a:avLst/>
          </a:prstGeom>
          <a:noFill/>
          <a:ln w="3175" algn="ctr">
            <a:noFill/>
            <a:miter lim="800000"/>
            <a:headEnd/>
            <a:tailEnd/>
          </a:ln>
          <a:effectLst/>
        </p:spPr>
      </p:pic>
      <p:pic>
        <p:nvPicPr>
          <p:cNvPr id="46124" name="Picture 44"/>
          <p:cNvPicPr>
            <a:picLocks noChangeAspect="1" noChangeArrowheads="1"/>
          </p:cNvPicPr>
          <p:nvPr userDrawn="1"/>
        </p:nvPicPr>
        <p:blipFill>
          <a:blip r:embed="rId9" cstate="print"/>
          <a:srcRect t="12918" r="4539"/>
          <a:stretch>
            <a:fillRect/>
          </a:stretch>
        </p:blipFill>
        <p:spPr bwMode="gray">
          <a:xfrm flipH="1">
            <a:off x="3657600" y="2057400"/>
            <a:ext cx="4114800" cy="2110776"/>
          </a:xfrm>
          <a:prstGeom prst="rect">
            <a:avLst/>
          </a:prstGeom>
          <a:noFill/>
          <a:ln w="3175" algn="ctr">
            <a:noFill/>
            <a:miter lim="800000"/>
            <a:headEnd/>
            <a:tailEnd/>
          </a:ln>
          <a:effectLst/>
        </p:spPr>
      </p:pic>
      <p:pic>
        <p:nvPicPr>
          <p:cNvPr id="46126" name="Picture 46"/>
          <p:cNvPicPr>
            <a:picLocks noChangeAspect="1" noChangeArrowheads="1"/>
          </p:cNvPicPr>
          <p:nvPr userDrawn="1"/>
        </p:nvPicPr>
        <p:blipFill>
          <a:blip r:embed="rId10" cstate="print"/>
          <a:stretch>
            <a:fillRect/>
          </a:stretch>
        </p:blipFill>
        <p:spPr bwMode="gray">
          <a:xfrm>
            <a:off x="1295400" y="4419600"/>
            <a:ext cx="1956886" cy="1367576"/>
          </a:xfrm>
          <a:prstGeom prst="rect">
            <a:avLst/>
          </a:prstGeom>
          <a:noFill/>
          <a:ln w="3175" algn="ctr">
            <a:noFill/>
            <a:miter lim="800000"/>
            <a:headEnd/>
            <a:tailEnd/>
          </a:ln>
          <a:effectLst/>
        </p:spPr>
      </p:pic>
      <p:sp>
        <p:nvSpPr>
          <p:cNvPr id="46128" name="Rectangle 48"/>
          <p:cNvSpPr>
            <a:spLocks noGrp="1" noChangeArrowheads="1"/>
          </p:cNvSpPr>
          <p:nvPr>
            <p:ph type="ctrTitle" hasCustomPrompt="1"/>
          </p:nvPr>
        </p:nvSpPr>
        <p:spPr>
          <a:xfrm>
            <a:off x="533400" y="609600"/>
            <a:ext cx="8375650" cy="939800"/>
          </a:xfrm>
          <a:ln algn="ctr"/>
        </p:spPr>
        <p:txBody>
          <a:bodyPr/>
          <a:lstStyle>
            <a:lvl1pPr algn="ctr" eaLnBrk="1" hangingPunct="1">
              <a:defRPr sz="4500" smtClean="0">
                <a:solidFill>
                  <a:srgbClr val="FF6600"/>
                </a:solidFill>
              </a:defRPr>
            </a:lvl1pPr>
          </a:lstStyle>
          <a:p>
            <a:r>
              <a:rPr lang="en-US" dirty="0" smtClean="0"/>
              <a:t>            Graph Writing</a:t>
            </a:r>
          </a:p>
        </p:txBody>
      </p:sp>
      <p:sp>
        <p:nvSpPr>
          <p:cNvPr id="46129" name="Rectangle 49"/>
          <p:cNvSpPr>
            <a:spLocks noGrp="1" noChangeArrowheads="1"/>
          </p:cNvSpPr>
          <p:nvPr>
            <p:ph type="subTitle" idx="1" hasCustomPrompt="1"/>
          </p:nvPr>
        </p:nvSpPr>
        <p:spPr>
          <a:xfrm>
            <a:off x="-762000" y="914400"/>
            <a:ext cx="6248400" cy="530225"/>
          </a:xfrm>
          <a:ln algn="ctr"/>
        </p:spPr>
        <p:txBody>
          <a:bodyPr/>
          <a:lstStyle>
            <a:lvl1pPr marL="0" indent="0" algn="ctr" eaLnBrk="1" hangingPunct="1">
              <a:buFontTx/>
              <a:buNone/>
              <a:defRPr sz="2400" b="0" smtClean="0">
                <a:solidFill>
                  <a:srgbClr val="0070C0"/>
                </a:solidFill>
              </a:defRPr>
            </a:lvl1pPr>
          </a:lstStyle>
          <a:p>
            <a:r>
              <a:rPr lang="en-US" dirty="0" smtClean="0"/>
              <a:t>IELTS  Preparation</a:t>
            </a:r>
          </a:p>
        </p:txBody>
      </p:sp>
      <p:sp>
        <p:nvSpPr>
          <p:cNvPr id="46130" name="Rectangle 50"/>
          <p:cNvSpPr>
            <a:spLocks noGrp="1" noChangeArrowheads="1"/>
          </p:cNvSpPr>
          <p:nvPr>
            <p:ph type="dt" sz="half" idx="2"/>
          </p:nvPr>
        </p:nvSpPr>
        <p:spPr>
          <a:xfrm>
            <a:off x="457200" y="6350000"/>
            <a:ext cx="2133600" cy="246063"/>
          </a:xfrm>
        </p:spPr>
        <p:txBody>
          <a:bodyPr/>
          <a:lstStyle>
            <a:lvl1pPr>
              <a:defRPr/>
            </a:lvl1pPr>
          </a:lstStyle>
          <a:p>
            <a:fld id="{A83A9A1E-9BAE-475D-8808-04554D69FB4F}" type="datetimeFigureOut">
              <a:rPr lang="en-US"/>
              <a:pPr/>
              <a:t>12/2/2012</a:t>
            </a:fld>
            <a:endParaRPr lang="en-US"/>
          </a:p>
        </p:txBody>
      </p:sp>
      <p:sp>
        <p:nvSpPr>
          <p:cNvPr id="46131" name="Rectangle 51"/>
          <p:cNvSpPr>
            <a:spLocks noGrp="1" noChangeArrowheads="1"/>
          </p:cNvSpPr>
          <p:nvPr>
            <p:ph type="ftr" sz="quarter" idx="3"/>
          </p:nvPr>
        </p:nvSpPr>
        <p:spPr>
          <a:xfrm>
            <a:off x="3124200" y="6350000"/>
            <a:ext cx="2895600" cy="246063"/>
          </a:xfrm>
        </p:spPr>
        <p:txBody>
          <a:bodyPr/>
          <a:lstStyle>
            <a:lvl1pPr>
              <a:defRPr/>
            </a:lvl1pPr>
          </a:lstStyle>
          <a:p>
            <a:endParaRPr lang="en-US" dirty="0"/>
          </a:p>
        </p:txBody>
      </p:sp>
      <p:sp>
        <p:nvSpPr>
          <p:cNvPr id="46132" name="Rectangle 52"/>
          <p:cNvSpPr>
            <a:spLocks noGrp="1" noChangeArrowheads="1"/>
          </p:cNvSpPr>
          <p:nvPr>
            <p:ph type="sldNum" sz="quarter" idx="4"/>
          </p:nvPr>
        </p:nvSpPr>
        <p:spPr>
          <a:xfrm>
            <a:off x="6553200" y="6350000"/>
            <a:ext cx="1852613" cy="246063"/>
          </a:xfrm>
        </p:spPr>
        <p:txBody>
          <a:bodyPr/>
          <a:lstStyle>
            <a:lvl1pPr>
              <a:defRPr/>
            </a:lvl1pPr>
          </a:lstStyle>
          <a:p>
            <a:fld id="{5520C2F4-0C1F-4D04-B3FC-50CFED3E7884}" type="slidenum">
              <a:rPr lang="en-US"/>
              <a:pPr/>
              <a:t>‹#›</a:t>
            </a:fld>
            <a:endParaRPr lang="en-US"/>
          </a:p>
        </p:txBody>
      </p:sp>
      <p:pic>
        <p:nvPicPr>
          <p:cNvPr id="30" name="Picture 29" descr="studentwriting.jpg"/>
          <p:cNvPicPr>
            <a:picLocks noChangeAspect="1"/>
          </p:cNvPicPr>
          <p:nvPr userDrawn="1"/>
        </p:nvPicPr>
        <p:blipFill>
          <a:blip r:embed="rId11" cstate="print"/>
          <a:srcRect b="6061"/>
          <a:stretch>
            <a:fillRect/>
          </a:stretch>
        </p:blipFill>
        <p:spPr>
          <a:xfrm>
            <a:off x="1143000" y="1981200"/>
            <a:ext cx="2286000" cy="2362200"/>
          </a:xfrm>
          <a:prstGeom prst="rect">
            <a:avLst/>
          </a:prstGeom>
          <a:ln>
            <a:noFill/>
          </a:ln>
          <a:effectLst>
            <a:softEdge rad="112500"/>
          </a:effectLst>
        </p:spPr>
      </p:pic>
      <p:pic>
        <p:nvPicPr>
          <p:cNvPr id="31" name="Picture 30" descr="10291913-working-women-write-business-life-cycle-graph.jpg"/>
          <p:cNvPicPr>
            <a:picLocks noChangeAspect="1"/>
          </p:cNvPicPr>
          <p:nvPr userDrawn="1"/>
        </p:nvPicPr>
        <p:blipFill>
          <a:blip r:embed="rId12" cstate="print"/>
          <a:srcRect t="5661" b="9425"/>
          <a:stretch>
            <a:fillRect/>
          </a:stretch>
        </p:blipFill>
        <p:spPr>
          <a:xfrm>
            <a:off x="3810000" y="1981200"/>
            <a:ext cx="4495800" cy="2133600"/>
          </a:xfrm>
          <a:prstGeom prst="rect">
            <a:avLst/>
          </a:prstGeom>
        </p:spPr>
      </p:pic>
      <p:pic>
        <p:nvPicPr>
          <p:cNvPr id="32" name="Picture 31" descr="imagesCAJH14EU.jpg"/>
          <p:cNvPicPr>
            <a:picLocks noChangeAspect="1"/>
          </p:cNvPicPr>
          <p:nvPr userDrawn="1"/>
        </p:nvPicPr>
        <p:blipFill>
          <a:blip r:embed="rId13" cstate="print"/>
          <a:stretch>
            <a:fillRect/>
          </a:stretch>
        </p:blipFill>
        <p:spPr>
          <a:xfrm>
            <a:off x="-2286000" y="1828800"/>
            <a:ext cx="2063750" cy="1981200"/>
          </a:xfrm>
          <a:prstGeom prst="rect">
            <a:avLst/>
          </a:prstGeom>
          <a:ln>
            <a:noFill/>
          </a:ln>
          <a:effectLst>
            <a:softEdge rad="112500"/>
          </a:effectLst>
        </p:spPr>
      </p:pic>
      <p:pic>
        <p:nvPicPr>
          <p:cNvPr id="34" name="Picture 33" descr="writing3.jpg"/>
          <p:cNvPicPr>
            <a:picLocks noChangeAspect="1"/>
          </p:cNvPicPr>
          <p:nvPr userDrawn="1"/>
        </p:nvPicPr>
        <p:blipFill>
          <a:blip r:embed="rId14" cstate="print"/>
          <a:srcRect t="42105" r="-5556" b="21053"/>
          <a:stretch>
            <a:fillRect/>
          </a:stretch>
        </p:blipFill>
        <p:spPr>
          <a:xfrm>
            <a:off x="3886200" y="4343400"/>
            <a:ext cx="4343400" cy="1487905"/>
          </a:xfrm>
          <a:prstGeom prst="rect">
            <a:avLst/>
          </a:prstGeom>
        </p:spPr>
      </p:pic>
      <p:pic>
        <p:nvPicPr>
          <p:cNvPr id="46127" name="Picture 47"/>
          <p:cNvPicPr>
            <a:picLocks noChangeAspect="1" noChangeArrowheads="1"/>
          </p:cNvPicPr>
          <p:nvPr userDrawn="1"/>
        </p:nvPicPr>
        <p:blipFill>
          <a:blip r:embed="rId15" cstate="print">
            <a:lum bright="16000" contrast="25000"/>
          </a:blip>
          <a:srcRect b="11403"/>
          <a:stretch>
            <a:fillRect/>
          </a:stretch>
        </p:blipFill>
        <p:spPr bwMode="gray">
          <a:xfrm rot="20952737">
            <a:off x="7586062" y="3836250"/>
            <a:ext cx="2201862" cy="3102188"/>
          </a:xfrm>
          <a:prstGeom prst="rect">
            <a:avLst/>
          </a:prstGeom>
          <a:noFill/>
          <a:ln w="3175" algn="ctr">
            <a:noFill/>
            <a:miter lim="800000"/>
            <a:headEnd/>
            <a:tailEnd/>
          </a:ln>
          <a:effectLst>
            <a:outerShdw blurRad="152400" dist="317500" dir="5400000" sx="90000" sy="-19000" rotWithShape="0">
              <a:prstClr val="black">
                <a:alpha val="15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6128"/>
                                        </p:tgtEl>
                                        <p:attrNameLst>
                                          <p:attrName>style.visibility</p:attrName>
                                        </p:attrNameLst>
                                      </p:cBhvr>
                                      <p:to>
                                        <p:strVal val="visible"/>
                                      </p:to>
                                    </p:set>
                                    <p:animEffect transition="in" filter="wipe(left)">
                                      <p:cBhvr>
                                        <p:cTn id="7" dur="1000"/>
                                        <p:tgtEl>
                                          <p:spTgt spid="46128"/>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6116"/>
                                        </p:tgtEl>
                                        <p:attrNameLst>
                                          <p:attrName>style.visibility</p:attrName>
                                        </p:attrNameLst>
                                      </p:cBhvr>
                                      <p:to>
                                        <p:strVal val="visible"/>
                                      </p:to>
                                    </p:set>
                                    <p:animEffect transition="in" filter="wipe(right)">
                                      <p:cBhvr>
                                        <p:cTn id="11" dur="500"/>
                                        <p:tgtEl>
                                          <p:spTgt spid="4611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6129">
                                            <p:txEl>
                                              <p:pRg st="0" end="0"/>
                                            </p:txEl>
                                          </p:spTgt>
                                        </p:tgtEl>
                                        <p:attrNameLst>
                                          <p:attrName>style.visibility</p:attrName>
                                        </p:attrNameLst>
                                      </p:cBhvr>
                                      <p:to>
                                        <p:strVal val="visible"/>
                                      </p:to>
                                    </p:set>
                                    <p:animEffect transition="in" filter="wipe(left)">
                                      <p:cBhvr>
                                        <p:cTn id="15" dur="1000"/>
                                        <p:tgtEl>
                                          <p:spTgt spid="46129">
                                            <p:txEl>
                                              <p:pRg st="0" end="0"/>
                                            </p:txEl>
                                          </p:spTgt>
                                        </p:tgtEl>
                                      </p:cBhvr>
                                    </p:animEffect>
                                  </p:childTnLst>
                                </p:cTn>
                              </p:par>
                            </p:childTnLst>
                          </p:cTn>
                        </p:par>
                        <p:par>
                          <p:cTn id="16" fill="hold">
                            <p:stCondLst>
                              <p:cond delay="2500"/>
                            </p:stCondLst>
                            <p:childTnLst>
                              <p:par>
                                <p:cTn id="17" presetID="29"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ppt_x</p:attrName>
                                        </p:attrNameLst>
                                      </p:cBhvr>
                                      <p:tavLst>
                                        <p:tav tm="0">
                                          <p:val>
                                            <p:strVal val="#ppt_x-.2"/>
                                          </p:val>
                                        </p:tav>
                                        <p:tav tm="100000">
                                          <p:val>
                                            <p:strVal val="#ppt_x"/>
                                          </p:val>
                                        </p:tav>
                                      </p:tavLst>
                                    </p:anim>
                                    <p:anim calcmode="lin" valueType="num">
                                      <p:cBhvr>
                                        <p:cTn id="20"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1"/>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46115"/>
                                        </p:tgtEl>
                                        <p:attrNameLst>
                                          <p:attrName>style.visibility</p:attrName>
                                        </p:attrNameLst>
                                      </p:cBhvr>
                                      <p:to>
                                        <p:strVal val="visible"/>
                                      </p:to>
                                    </p:set>
                                    <p:animEffect transition="in" filter="wipe(left)">
                                      <p:cBhvr>
                                        <p:cTn id="25" dur="500"/>
                                        <p:tgtEl>
                                          <p:spTgt spid="46115"/>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46120"/>
                                        </p:tgtEl>
                                        <p:attrNameLst>
                                          <p:attrName>style.visibility</p:attrName>
                                        </p:attrNameLst>
                                      </p:cBhvr>
                                      <p:to>
                                        <p:strVal val="visible"/>
                                      </p:to>
                                    </p:set>
                                    <p:animEffect transition="in" filter="wipe(up)">
                                      <p:cBhvr>
                                        <p:cTn id="29" dur="700"/>
                                        <p:tgtEl>
                                          <p:spTgt spid="46120"/>
                                        </p:tgtEl>
                                      </p:cBhvr>
                                    </p:animEffect>
                                  </p:childTnLst>
                                </p:cTn>
                              </p:par>
                            </p:childTnLst>
                          </p:cTn>
                        </p:par>
                        <p:par>
                          <p:cTn id="30" fill="hold">
                            <p:stCondLst>
                              <p:cond delay="4700"/>
                            </p:stCondLst>
                            <p:childTnLst>
                              <p:par>
                                <p:cTn id="31" presetID="12" presetClass="entr" presetSubtype="4" fill="hold" nodeType="afterEffect">
                                  <p:stCondLst>
                                    <p:cond delay="0"/>
                                  </p:stCondLst>
                                  <p:childTnLst>
                                    <p:set>
                                      <p:cBhvr>
                                        <p:cTn id="32" dur="1" fill="hold">
                                          <p:stCondLst>
                                            <p:cond delay="0"/>
                                          </p:stCondLst>
                                        </p:cTn>
                                        <p:tgtEl>
                                          <p:spTgt spid="46121"/>
                                        </p:tgtEl>
                                        <p:attrNameLst>
                                          <p:attrName>style.visibility</p:attrName>
                                        </p:attrNameLst>
                                      </p:cBhvr>
                                      <p:to>
                                        <p:strVal val="visible"/>
                                      </p:to>
                                    </p:set>
                                    <p:animEffect transition="in" filter="slide(fromBottom)">
                                      <p:cBhvr>
                                        <p:cTn id="33" dur="500"/>
                                        <p:tgtEl>
                                          <p:spTgt spid="46121"/>
                                        </p:tgtEl>
                                      </p:cBhvr>
                                    </p:animEffect>
                                  </p:childTnLst>
                                </p:cTn>
                              </p:par>
                              <p:par>
                                <p:cTn id="34" presetID="10" presetClass="exit" presetSubtype="0" fill="hold" nodeType="withEffect">
                                  <p:stCondLst>
                                    <p:cond delay="0"/>
                                  </p:stCondLst>
                                  <p:childTnLst>
                                    <p:animEffect transition="out" filter="fade">
                                      <p:cBhvr>
                                        <p:cTn id="35" dur="1000"/>
                                        <p:tgtEl>
                                          <p:spTgt spid="31"/>
                                        </p:tgtEl>
                                      </p:cBhvr>
                                    </p:animEffect>
                                    <p:set>
                                      <p:cBhvr>
                                        <p:cTn id="36" dur="1" fill="hold">
                                          <p:stCondLst>
                                            <p:cond delay="999"/>
                                          </p:stCondLst>
                                        </p:cTn>
                                        <p:tgtEl>
                                          <p:spTgt spid="31"/>
                                        </p:tgtEl>
                                        <p:attrNameLst>
                                          <p:attrName>style.visibility</p:attrName>
                                        </p:attrNameLst>
                                      </p:cBhvr>
                                      <p:to>
                                        <p:strVal val="hidden"/>
                                      </p:to>
                                    </p:set>
                                  </p:childTnLst>
                                </p:cTn>
                              </p:par>
                            </p:childTnLst>
                          </p:cTn>
                        </p:par>
                        <p:par>
                          <p:cTn id="37" fill="hold">
                            <p:stCondLst>
                              <p:cond delay="5700"/>
                            </p:stCondLst>
                            <p:childTnLst>
                              <p:par>
                                <p:cTn id="38" presetID="22" presetClass="entr" presetSubtype="1" fill="hold" nodeType="afterEffect">
                                  <p:stCondLst>
                                    <p:cond delay="0"/>
                                  </p:stCondLst>
                                  <p:childTnLst>
                                    <p:set>
                                      <p:cBhvr>
                                        <p:cTn id="39" dur="1" fill="hold">
                                          <p:stCondLst>
                                            <p:cond delay="0"/>
                                          </p:stCondLst>
                                        </p:cTn>
                                        <p:tgtEl>
                                          <p:spTgt spid="46124"/>
                                        </p:tgtEl>
                                        <p:attrNameLst>
                                          <p:attrName>style.visibility</p:attrName>
                                        </p:attrNameLst>
                                      </p:cBhvr>
                                      <p:to>
                                        <p:strVal val="visible"/>
                                      </p:to>
                                    </p:set>
                                    <p:animEffect transition="in" filter="wipe(up)">
                                      <p:cBhvr>
                                        <p:cTn id="40" dur="700"/>
                                        <p:tgtEl>
                                          <p:spTgt spid="46124"/>
                                        </p:tgtEl>
                                      </p:cBhvr>
                                    </p:animEffect>
                                  </p:childTnLst>
                                </p:cTn>
                              </p:par>
                            </p:childTnLst>
                          </p:cTn>
                        </p:par>
                        <p:par>
                          <p:cTn id="41" fill="hold">
                            <p:stCondLst>
                              <p:cond delay="6400"/>
                            </p:stCondLst>
                            <p:childTnLst>
                              <p:par>
                                <p:cTn id="42" presetID="29" presetClass="exit" presetSubtype="0" fill="hold" nodeType="afterEffect">
                                  <p:stCondLst>
                                    <p:cond delay="0"/>
                                  </p:stCondLst>
                                  <p:childTnLst>
                                    <p:anim calcmode="lin" valueType="num">
                                      <p:cBhvr>
                                        <p:cTn id="43" dur="1000"/>
                                        <p:tgtEl>
                                          <p:spTgt spid="46120"/>
                                        </p:tgtEl>
                                        <p:attrNameLst>
                                          <p:attrName>ppt_x</p:attrName>
                                        </p:attrNameLst>
                                      </p:cBhvr>
                                      <p:tavLst>
                                        <p:tav tm="0">
                                          <p:val>
                                            <p:strVal val="ppt_x"/>
                                          </p:val>
                                        </p:tav>
                                        <p:tav tm="100000">
                                          <p:val>
                                            <p:strVal val="ppt_x-.2"/>
                                          </p:val>
                                        </p:tav>
                                      </p:tavLst>
                                    </p:anim>
                                    <p:anim calcmode="lin" valueType="num">
                                      <p:cBhvr>
                                        <p:cTn id="44" dur="1000"/>
                                        <p:tgtEl>
                                          <p:spTgt spid="46120"/>
                                        </p:tgtEl>
                                        <p:attrNameLst>
                                          <p:attrName>ppt_y</p:attrName>
                                        </p:attrNameLst>
                                      </p:cBhvr>
                                      <p:tavLst>
                                        <p:tav tm="0">
                                          <p:val>
                                            <p:strVal val="ppt_y"/>
                                          </p:val>
                                        </p:tav>
                                        <p:tav tm="100000">
                                          <p:val>
                                            <p:strVal val="ppt_y"/>
                                          </p:val>
                                        </p:tav>
                                      </p:tavLst>
                                    </p:anim>
                                    <p:animEffect transition="out" filter="fade">
                                      <p:cBhvr>
                                        <p:cTn id="45" dur="1000"/>
                                        <p:tgtEl>
                                          <p:spTgt spid="46120"/>
                                        </p:tgtEl>
                                      </p:cBhvr>
                                    </p:animEffect>
                                    <p:set>
                                      <p:cBhvr>
                                        <p:cTn id="46" dur="1" fill="hold">
                                          <p:stCondLst>
                                            <p:cond delay="999"/>
                                          </p:stCondLst>
                                        </p:cTn>
                                        <p:tgtEl>
                                          <p:spTgt spid="46120"/>
                                        </p:tgtEl>
                                        <p:attrNameLst>
                                          <p:attrName>style.visibility</p:attrName>
                                        </p:attrNameLst>
                                      </p:cBhvr>
                                      <p:to>
                                        <p:strVal val="hidden"/>
                                      </p:to>
                                    </p:set>
                                  </p:childTnLst>
                                </p:cTn>
                              </p:par>
                            </p:childTnLst>
                          </p:cTn>
                        </p:par>
                        <p:par>
                          <p:cTn id="47" fill="hold">
                            <p:stCondLst>
                              <p:cond delay="7400"/>
                            </p:stCondLst>
                            <p:childTnLst>
                              <p:par>
                                <p:cTn id="48" presetID="22" presetClass="exit" presetSubtype="1" fill="hold" nodeType="afterEffect">
                                  <p:stCondLst>
                                    <p:cond delay="0"/>
                                  </p:stCondLst>
                                  <p:childTnLst>
                                    <p:animEffect transition="out" filter="wipe(up)">
                                      <p:cBhvr>
                                        <p:cTn id="49" dur="1000"/>
                                        <p:tgtEl>
                                          <p:spTgt spid="46121"/>
                                        </p:tgtEl>
                                      </p:cBhvr>
                                    </p:animEffect>
                                    <p:set>
                                      <p:cBhvr>
                                        <p:cTn id="50" dur="1" fill="hold">
                                          <p:stCondLst>
                                            <p:cond delay="999"/>
                                          </p:stCondLst>
                                        </p:cTn>
                                        <p:tgtEl>
                                          <p:spTgt spid="4612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childTnLst>
                                </p:cTn>
                              </p:par>
                            </p:childTnLst>
                          </p:cTn>
                        </p:par>
                        <p:par>
                          <p:cTn id="54" fill="hold">
                            <p:stCondLst>
                              <p:cond delay="8400"/>
                            </p:stCondLst>
                            <p:childTnLst>
                              <p:par>
                                <p:cTn id="55" presetID="12" presetClass="entr" presetSubtype="2"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slide(fromRight)">
                                      <p:cBhvr>
                                        <p:cTn id="57" dur="500"/>
                                        <p:tgtEl>
                                          <p:spTgt spid="34"/>
                                        </p:tgtEl>
                                      </p:cBhvr>
                                    </p:animEffect>
                                  </p:childTnLst>
                                </p:cTn>
                              </p:par>
                            </p:childTnLst>
                          </p:cTn>
                        </p:par>
                        <p:par>
                          <p:cTn id="58" fill="hold">
                            <p:stCondLst>
                              <p:cond delay="8900"/>
                            </p:stCondLst>
                            <p:childTnLst>
                              <p:par>
                                <p:cTn id="59" presetID="22" presetClass="entr" presetSubtype="1" fill="hold" nodeType="afterEffect">
                                  <p:stCondLst>
                                    <p:cond delay="0"/>
                                  </p:stCondLst>
                                  <p:childTnLst>
                                    <p:set>
                                      <p:cBhvr>
                                        <p:cTn id="60" dur="1" fill="hold">
                                          <p:stCondLst>
                                            <p:cond delay="0"/>
                                          </p:stCondLst>
                                        </p:cTn>
                                        <p:tgtEl>
                                          <p:spTgt spid="46126"/>
                                        </p:tgtEl>
                                        <p:attrNameLst>
                                          <p:attrName>style.visibility</p:attrName>
                                        </p:attrNameLst>
                                      </p:cBhvr>
                                      <p:to>
                                        <p:strVal val="visible"/>
                                      </p:to>
                                    </p:set>
                                    <p:animEffect transition="in" filter="wipe(up)">
                                      <p:cBhvr>
                                        <p:cTn id="61" dur="700"/>
                                        <p:tgtEl>
                                          <p:spTgt spid="46126"/>
                                        </p:tgtEl>
                                      </p:cBhvr>
                                    </p:animEffect>
                                  </p:childTnLst>
                                </p:cTn>
                              </p:par>
                            </p:childTnLst>
                          </p:cTn>
                        </p:par>
                        <p:par>
                          <p:cTn id="62" fill="hold">
                            <p:stCondLst>
                              <p:cond delay="9600"/>
                            </p:stCondLst>
                            <p:childTnLst>
                              <p:par>
                                <p:cTn id="63" presetID="42" presetClass="entr" presetSubtype="0" fill="hold" nodeType="afterEffect">
                                  <p:stCondLst>
                                    <p:cond delay="0"/>
                                  </p:stCondLst>
                                  <p:childTnLst>
                                    <p:set>
                                      <p:cBhvr>
                                        <p:cTn id="64" dur="1" fill="hold">
                                          <p:stCondLst>
                                            <p:cond delay="0"/>
                                          </p:stCondLst>
                                        </p:cTn>
                                        <p:tgtEl>
                                          <p:spTgt spid="46127"/>
                                        </p:tgtEl>
                                        <p:attrNameLst>
                                          <p:attrName>style.visibility</p:attrName>
                                        </p:attrNameLst>
                                      </p:cBhvr>
                                      <p:to>
                                        <p:strVal val="visible"/>
                                      </p:to>
                                    </p:set>
                                    <p:animEffect transition="in" filter="fade">
                                      <p:cBhvr>
                                        <p:cTn id="65" dur="1000"/>
                                        <p:tgtEl>
                                          <p:spTgt spid="46127"/>
                                        </p:tgtEl>
                                      </p:cBhvr>
                                    </p:animEffect>
                                    <p:anim calcmode="lin" valueType="num">
                                      <p:cBhvr>
                                        <p:cTn id="66" dur="1000" fill="hold"/>
                                        <p:tgtEl>
                                          <p:spTgt spid="46127"/>
                                        </p:tgtEl>
                                        <p:attrNameLst>
                                          <p:attrName>ppt_x</p:attrName>
                                        </p:attrNameLst>
                                      </p:cBhvr>
                                      <p:tavLst>
                                        <p:tav tm="0">
                                          <p:val>
                                            <p:strVal val="#ppt_x"/>
                                          </p:val>
                                        </p:tav>
                                        <p:tav tm="100000">
                                          <p:val>
                                            <p:strVal val="#ppt_x"/>
                                          </p:val>
                                        </p:tav>
                                      </p:tavLst>
                                    </p:anim>
                                    <p:anim calcmode="lin" valueType="num">
                                      <p:cBhvr>
                                        <p:cTn id="67" dur="1000" fill="hold"/>
                                        <p:tgtEl>
                                          <p:spTgt spid="46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5" grpId="0" animBg="1"/>
      <p:bldP spid="46116" grpId="0" animBg="1"/>
      <p:bldP spid="4612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fld id="{DE84AB26-6EF0-4205-8CD0-B59BEA737A1E}" type="datetimeFigureOut">
              <a:rPr lang="en-US"/>
              <a:pPr/>
              <a:t>12/2/2012</a:t>
            </a:fld>
            <a:endParaRPr lang="en-US"/>
          </a:p>
        </p:txBody>
      </p:sp>
      <p:sp>
        <p:nvSpPr>
          <p:cNvPr id="6" name="Rectangle 44"/>
          <p:cNvSpPr>
            <a:spLocks noGrp="1" noChangeArrowheads="1"/>
          </p:cNvSpPr>
          <p:nvPr>
            <p:ph type="ftr" sz="quarter" idx="11"/>
          </p:nvPr>
        </p:nvSpPr>
        <p:spPr>
          <a:ln/>
        </p:spPr>
        <p:txBody>
          <a:bodyPr/>
          <a:lstStyle>
            <a:lvl1pPr>
              <a:defRPr/>
            </a:lvl1pPr>
          </a:lstStyle>
          <a:p>
            <a:endParaRPr lang="en-US"/>
          </a:p>
        </p:txBody>
      </p:sp>
      <p:sp>
        <p:nvSpPr>
          <p:cNvPr id="7" name="Rectangle 45"/>
          <p:cNvSpPr>
            <a:spLocks noGrp="1" noChangeArrowheads="1"/>
          </p:cNvSpPr>
          <p:nvPr>
            <p:ph type="sldNum" sz="quarter" idx="12"/>
          </p:nvPr>
        </p:nvSpPr>
        <p:spPr>
          <a:ln/>
        </p:spPr>
        <p:txBody>
          <a:bodyPr/>
          <a:lstStyle>
            <a:lvl1pPr>
              <a:defRPr/>
            </a:lvl1pPr>
          </a:lstStyle>
          <a:p>
            <a:fld id="{A4CAD357-D369-4D74-A326-391D2A04ED13}" type="slidenum">
              <a:rPr lang="en-US"/>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fld id="{C389E1A2-AFC4-4100-A5B4-06A9C4D35444}" type="datetimeFigureOut">
              <a:rPr lang="en-US"/>
              <a:pPr/>
              <a:t>12/2/2012</a:t>
            </a:fld>
            <a:endParaRPr lang="en-US"/>
          </a:p>
        </p:txBody>
      </p:sp>
      <p:sp>
        <p:nvSpPr>
          <p:cNvPr id="5" name="Rectangle 44"/>
          <p:cNvSpPr>
            <a:spLocks noGrp="1" noChangeArrowheads="1"/>
          </p:cNvSpPr>
          <p:nvPr>
            <p:ph type="ftr" sz="quarter" idx="11"/>
          </p:nvPr>
        </p:nvSpPr>
        <p:spPr>
          <a:ln/>
        </p:spPr>
        <p:txBody>
          <a:bodyPr/>
          <a:lstStyle>
            <a:lvl1pPr>
              <a:defRPr/>
            </a:lvl1pPr>
          </a:lstStyle>
          <a:p>
            <a:endParaRPr lang="en-US"/>
          </a:p>
        </p:txBody>
      </p:sp>
      <p:sp>
        <p:nvSpPr>
          <p:cNvPr id="6" name="Rectangle 45"/>
          <p:cNvSpPr>
            <a:spLocks noGrp="1" noChangeArrowheads="1"/>
          </p:cNvSpPr>
          <p:nvPr>
            <p:ph type="sldNum" sz="quarter" idx="12"/>
          </p:nvPr>
        </p:nvSpPr>
        <p:spPr>
          <a:ln/>
        </p:spPr>
        <p:txBody>
          <a:bodyPr/>
          <a:lstStyle>
            <a:lvl1pPr>
              <a:defRPr/>
            </a:lvl1pPr>
          </a:lstStyle>
          <a:p>
            <a:fld id="{C22D999B-4BE0-4559-8921-80F727EFB318}" type="slidenum">
              <a:rPr lang="en-US"/>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2738"/>
            <a:ext cx="2057400" cy="5813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2738"/>
            <a:ext cx="6019800" cy="581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fld id="{A7DFC587-D4D7-44FF-A081-75157F3DBAE4}" type="datetimeFigureOut">
              <a:rPr lang="en-US"/>
              <a:pPr/>
              <a:t>12/2/2012</a:t>
            </a:fld>
            <a:endParaRPr lang="en-US"/>
          </a:p>
        </p:txBody>
      </p:sp>
      <p:sp>
        <p:nvSpPr>
          <p:cNvPr id="5" name="Rectangle 44"/>
          <p:cNvSpPr>
            <a:spLocks noGrp="1" noChangeArrowheads="1"/>
          </p:cNvSpPr>
          <p:nvPr>
            <p:ph type="ftr" sz="quarter" idx="11"/>
          </p:nvPr>
        </p:nvSpPr>
        <p:spPr>
          <a:ln/>
        </p:spPr>
        <p:txBody>
          <a:bodyPr/>
          <a:lstStyle>
            <a:lvl1pPr>
              <a:defRPr/>
            </a:lvl1pPr>
          </a:lstStyle>
          <a:p>
            <a:endParaRPr lang="en-US"/>
          </a:p>
        </p:txBody>
      </p:sp>
      <p:sp>
        <p:nvSpPr>
          <p:cNvPr id="6" name="Rectangle 45"/>
          <p:cNvSpPr>
            <a:spLocks noGrp="1" noChangeArrowheads="1"/>
          </p:cNvSpPr>
          <p:nvPr>
            <p:ph type="sldNum" sz="quarter" idx="12"/>
          </p:nvPr>
        </p:nvSpPr>
        <p:spPr>
          <a:ln/>
        </p:spPr>
        <p:txBody>
          <a:bodyPr/>
          <a:lstStyle>
            <a:lvl1pPr>
              <a:defRPr/>
            </a:lvl1pPr>
          </a:lstStyle>
          <a:p>
            <a:fld id="{B59385AE-0F65-46F9-A9BC-40FEE5F38A55}" type="slidenum">
              <a:rPr lang="en-US"/>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312738"/>
            <a:ext cx="6365875" cy="842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33513"/>
            <a:ext cx="8229600" cy="4692650"/>
          </a:xfrm>
        </p:spPr>
        <p:txBody>
          <a:bodyPr/>
          <a:lstStyle/>
          <a:p>
            <a:pPr lvl="0"/>
            <a:r>
              <a:rPr lang="en-US" noProof="0" smtClean="0"/>
              <a:t>Click icon to add table</a:t>
            </a:r>
          </a:p>
        </p:txBody>
      </p:sp>
      <p:sp>
        <p:nvSpPr>
          <p:cNvPr id="4" name="Rectangle 43"/>
          <p:cNvSpPr>
            <a:spLocks noGrp="1" noChangeArrowheads="1"/>
          </p:cNvSpPr>
          <p:nvPr>
            <p:ph type="dt" sz="half" idx="10"/>
          </p:nvPr>
        </p:nvSpPr>
        <p:spPr>
          <a:ln/>
        </p:spPr>
        <p:txBody>
          <a:bodyPr/>
          <a:lstStyle>
            <a:lvl1pPr>
              <a:defRPr/>
            </a:lvl1pPr>
          </a:lstStyle>
          <a:p>
            <a:fld id="{F405EBFE-43DA-479F-A535-44115F195CC5}" type="datetimeFigureOut">
              <a:rPr lang="en-US"/>
              <a:pPr/>
              <a:t>12/2/2012</a:t>
            </a:fld>
            <a:endParaRPr lang="en-US"/>
          </a:p>
        </p:txBody>
      </p:sp>
      <p:sp>
        <p:nvSpPr>
          <p:cNvPr id="5" name="Rectangle 44"/>
          <p:cNvSpPr>
            <a:spLocks noGrp="1" noChangeArrowheads="1"/>
          </p:cNvSpPr>
          <p:nvPr>
            <p:ph type="ftr" sz="quarter" idx="11"/>
          </p:nvPr>
        </p:nvSpPr>
        <p:spPr>
          <a:ln/>
        </p:spPr>
        <p:txBody>
          <a:bodyPr/>
          <a:lstStyle>
            <a:lvl1pPr>
              <a:defRPr/>
            </a:lvl1pPr>
          </a:lstStyle>
          <a:p>
            <a:endParaRPr lang="en-US"/>
          </a:p>
        </p:txBody>
      </p:sp>
      <p:sp>
        <p:nvSpPr>
          <p:cNvPr id="6" name="Rectangle 45"/>
          <p:cNvSpPr>
            <a:spLocks noGrp="1" noChangeArrowheads="1"/>
          </p:cNvSpPr>
          <p:nvPr>
            <p:ph type="sldNum" sz="quarter" idx="12"/>
          </p:nvPr>
        </p:nvSpPr>
        <p:spPr>
          <a:ln/>
        </p:spPr>
        <p:txBody>
          <a:bodyPr/>
          <a:lstStyle>
            <a:lvl1pPr>
              <a:defRPr/>
            </a:lvl1pPr>
          </a:lstStyle>
          <a:p>
            <a:fld id="{68523AC5-413A-4176-9977-E161F88E0C4B}"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524000"/>
            <a:ext cx="8229600"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fld id="{8DDF3FE2-F0C5-490C-9571-003BFF4F96D7}" type="datetimeFigureOut">
              <a:rPr lang="en-US"/>
              <a:pPr/>
              <a:t>12/2/2012</a:t>
            </a:fld>
            <a:endParaRPr lang="en-US"/>
          </a:p>
        </p:txBody>
      </p:sp>
      <p:sp>
        <p:nvSpPr>
          <p:cNvPr id="5" name="Rectangle 44"/>
          <p:cNvSpPr>
            <a:spLocks noGrp="1" noChangeArrowheads="1"/>
          </p:cNvSpPr>
          <p:nvPr>
            <p:ph type="ftr" sz="quarter" idx="11"/>
          </p:nvPr>
        </p:nvSpPr>
        <p:spPr>
          <a:ln/>
        </p:spPr>
        <p:txBody>
          <a:bodyPr/>
          <a:lstStyle>
            <a:lvl1pPr>
              <a:defRPr/>
            </a:lvl1pPr>
          </a:lstStyle>
          <a:p>
            <a:endParaRPr lang="en-US"/>
          </a:p>
        </p:txBody>
      </p:sp>
      <p:sp>
        <p:nvSpPr>
          <p:cNvPr id="6" name="Rectangle 45"/>
          <p:cNvSpPr>
            <a:spLocks noGrp="1" noChangeArrowheads="1"/>
          </p:cNvSpPr>
          <p:nvPr>
            <p:ph type="sldNum" sz="quarter" idx="12"/>
          </p:nvPr>
        </p:nvSpPr>
        <p:spPr>
          <a:ln/>
        </p:spPr>
        <p:txBody>
          <a:bodyPr/>
          <a:lstStyle>
            <a:lvl1pPr>
              <a:defRPr/>
            </a:lvl1pPr>
          </a:lstStyle>
          <a:p>
            <a:fld id="{BDCF8AC1-CC2F-4135-A02E-58AF68591333}"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fld id="{51B2B2EC-CB1B-4E93-A2A8-7E750C367D7D}" type="datetimeFigureOut">
              <a:rPr lang="en-US"/>
              <a:pPr/>
              <a:t>12/2/2012</a:t>
            </a:fld>
            <a:endParaRPr lang="en-US"/>
          </a:p>
        </p:txBody>
      </p:sp>
      <p:sp>
        <p:nvSpPr>
          <p:cNvPr id="5" name="Rectangle 44"/>
          <p:cNvSpPr>
            <a:spLocks noGrp="1" noChangeArrowheads="1"/>
          </p:cNvSpPr>
          <p:nvPr>
            <p:ph type="ftr" sz="quarter" idx="11"/>
          </p:nvPr>
        </p:nvSpPr>
        <p:spPr>
          <a:ln/>
        </p:spPr>
        <p:txBody>
          <a:bodyPr/>
          <a:lstStyle>
            <a:lvl1pPr>
              <a:defRPr/>
            </a:lvl1pPr>
          </a:lstStyle>
          <a:p>
            <a:endParaRPr lang="en-US"/>
          </a:p>
        </p:txBody>
      </p:sp>
      <p:sp>
        <p:nvSpPr>
          <p:cNvPr id="6" name="Rectangle 45"/>
          <p:cNvSpPr>
            <a:spLocks noGrp="1" noChangeArrowheads="1"/>
          </p:cNvSpPr>
          <p:nvPr>
            <p:ph type="sldNum" sz="quarter" idx="12"/>
          </p:nvPr>
        </p:nvSpPr>
        <p:spPr>
          <a:ln/>
        </p:spPr>
        <p:txBody>
          <a:bodyPr/>
          <a:lstStyle>
            <a:lvl1pPr>
              <a:defRPr/>
            </a:lvl1pPr>
          </a:lstStyle>
          <a:p>
            <a:fld id="{6541962D-F5BE-4F40-AC13-A017CAEB1241}"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3513"/>
            <a:ext cx="40386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3513"/>
            <a:ext cx="4038600"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fld id="{EDC9706C-E2B2-4769-9B30-ADDA2D9AF412}" type="datetimeFigureOut">
              <a:rPr lang="en-US"/>
              <a:pPr/>
              <a:t>12/2/2012</a:t>
            </a:fld>
            <a:endParaRPr lang="en-US"/>
          </a:p>
        </p:txBody>
      </p:sp>
      <p:sp>
        <p:nvSpPr>
          <p:cNvPr id="6" name="Rectangle 44"/>
          <p:cNvSpPr>
            <a:spLocks noGrp="1" noChangeArrowheads="1"/>
          </p:cNvSpPr>
          <p:nvPr>
            <p:ph type="ftr" sz="quarter" idx="11"/>
          </p:nvPr>
        </p:nvSpPr>
        <p:spPr>
          <a:ln/>
        </p:spPr>
        <p:txBody>
          <a:bodyPr/>
          <a:lstStyle>
            <a:lvl1pPr>
              <a:defRPr/>
            </a:lvl1pPr>
          </a:lstStyle>
          <a:p>
            <a:endParaRPr lang="en-US"/>
          </a:p>
        </p:txBody>
      </p:sp>
      <p:sp>
        <p:nvSpPr>
          <p:cNvPr id="7" name="Rectangle 45"/>
          <p:cNvSpPr>
            <a:spLocks noGrp="1" noChangeArrowheads="1"/>
          </p:cNvSpPr>
          <p:nvPr>
            <p:ph type="sldNum" sz="quarter" idx="12"/>
          </p:nvPr>
        </p:nvSpPr>
        <p:spPr>
          <a:ln/>
        </p:spPr>
        <p:txBody>
          <a:bodyPr/>
          <a:lstStyle>
            <a:lvl1pPr>
              <a:defRPr/>
            </a:lvl1pPr>
          </a:lstStyle>
          <a:p>
            <a:fld id="{D93410AC-4FFA-4AA3-A323-7FBE9F80BC07}"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fld id="{9739330F-BC50-4934-859D-DEC78FEA3E7A}" type="datetimeFigureOut">
              <a:rPr lang="en-US"/>
              <a:pPr/>
              <a:t>12/2/2012</a:t>
            </a:fld>
            <a:endParaRPr lang="en-US"/>
          </a:p>
        </p:txBody>
      </p:sp>
      <p:sp>
        <p:nvSpPr>
          <p:cNvPr id="8" name="Rectangle 44"/>
          <p:cNvSpPr>
            <a:spLocks noGrp="1" noChangeArrowheads="1"/>
          </p:cNvSpPr>
          <p:nvPr>
            <p:ph type="ftr" sz="quarter" idx="11"/>
          </p:nvPr>
        </p:nvSpPr>
        <p:spPr>
          <a:ln/>
        </p:spPr>
        <p:txBody>
          <a:bodyPr/>
          <a:lstStyle>
            <a:lvl1pPr>
              <a:defRPr/>
            </a:lvl1pPr>
          </a:lstStyle>
          <a:p>
            <a:endParaRPr lang="en-US"/>
          </a:p>
        </p:txBody>
      </p:sp>
      <p:sp>
        <p:nvSpPr>
          <p:cNvPr id="9" name="Rectangle 45"/>
          <p:cNvSpPr>
            <a:spLocks noGrp="1" noChangeArrowheads="1"/>
          </p:cNvSpPr>
          <p:nvPr>
            <p:ph type="sldNum" sz="quarter" idx="12"/>
          </p:nvPr>
        </p:nvSpPr>
        <p:spPr>
          <a:ln/>
        </p:spPr>
        <p:txBody>
          <a:bodyPr/>
          <a:lstStyle>
            <a:lvl1pPr>
              <a:defRPr/>
            </a:lvl1pPr>
          </a:lstStyle>
          <a:p>
            <a:fld id="{046A9DC4-F8A4-4586-80E3-72A6BF057299}"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What is IELTS?</a:t>
            </a:r>
            <a:endParaRPr lang="en-US" dirty="0"/>
          </a:p>
        </p:txBody>
      </p:sp>
      <p:sp>
        <p:nvSpPr>
          <p:cNvPr id="3" name="Rectangle 43"/>
          <p:cNvSpPr>
            <a:spLocks noGrp="1" noChangeArrowheads="1"/>
          </p:cNvSpPr>
          <p:nvPr>
            <p:ph type="dt" sz="half" idx="10"/>
          </p:nvPr>
        </p:nvSpPr>
        <p:spPr>
          <a:ln/>
        </p:spPr>
        <p:txBody>
          <a:bodyPr/>
          <a:lstStyle>
            <a:lvl1pPr>
              <a:defRPr/>
            </a:lvl1pPr>
          </a:lstStyle>
          <a:p>
            <a:fld id="{2F143160-B0F5-44D3-A470-EB13F2D33861}" type="datetimeFigureOut">
              <a:rPr lang="en-US"/>
              <a:pPr/>
              <a:t>12/2/2012</a:t>
            </a:fld>
            <a:endParaRPr lang="en-US"/>
          </a:p>
        </p:txBody>
      </p:sp>
      <p:sp>
        <p:nvSpPr>
          <p:cNvPr id="4" name="Rectangle 44"/>
          <p:cNvSpPr>
            <a:spLocks noGrp="1" noChangeArrowheads="1"/>
          </p:cNvSpPr>
          <p:nvPr>
            <p:ph type="ftr" sz="quarter" idx="11"/>
          </p:nvPr>
        </p:nvSpPr>
        <p:spPr>
          <a:ln/>
        </p:spPr>
        <p:txBody>
          <a:bodyPr/>
          <a:lstStyle>
            <a:lvl1pPr>
              <a:defRPr/>
            </a:lvl1pPr>
          </a:lstStyle>
          <a:p>
            <a:endParaRPr lang="en-US"/>
          </a:p>
        </p:txBody>
      </p:sp>
      <p:sp>
        <p:nvSpPr>
          <p:cNvPr id="5" name="Rectangle 45"/>
          <p:cNvSpPr>
            <a:spLocks noGrp="1" noChangeArrowheads="1"/>
          </p:cNvSpPr>
          <p:nvPr>
            <p:ph type="sldNum" sz="quarter" idx="12"/>
          </p:nvPr>
        </p:nvSpPr>
        <p:spPr>
          <a:ln/>
        </p:spPr>
        <p:txBody>
          <a:bodyPr/>
          <a:lstStyle>
            <a:lvl1pPr>
              <a:defRPr/>
            </a:lvl1pPr>
          </a:lstStyle>
          <a:p>
            <a:fld id="{7801DE5D-122A-4A2B-A8D7-4A8F7DEDCCD5}"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Objectives:</a:t>
            </a:r>
            <a:endParaRPr lang="en-US" dirty="0"/>
          </a:p>
        </p:txBody>
      </p:sp>
      <p:sp>
        <p:nvSpPr>
          <p:cNvPr id="3" name="Rectangle 43"/>
          <p:cNvSpPr>
            <a:spLocks noGrp="1" noChangeArrowheads="1"/>
          </p:cNvSpPr>
          <p:nvPr>
            <p:ph type="dt" sz="half" idx="10"/>
          </p:nvPr>
        </p:nvSpPr>
        <p:spPr>
          <a:ln/>
        </p:spPr>
        <p:txBody>
          <a:bodyPr/>
          <a:lstStyle>
            <a:lvl1pPr>
              <a:defRPr/>
            </a:lvl1pPr>
          </a:lstStyle>
          <a:p>
            <a:fld id="{2F143160-B0F5-44D3-A470-EB13F2D33861}" type="datetimeFigureOut">
              <a:rPr lang="en-US"/>
              <a:pPr/>
              <a:t>12/2/2012</a:t>
            </a:fld>
            <a:endParaRPr lang="en-US"/>
          </a:p>
        </p:txBody>
      </p:sp>
      <p:sp>
        <p:nvSpPr>
          <p:cNvPr id="4" name="Rectangle 44"/>
          <p:cNvSpPr>
            <a:spLocks noGrp="1" noChangeArrowheads="1"/>
          </p:cNvSpPr>
          <p:nvPr>
            <p:ph type="ftr" sz="quarter" idx="11"/>
          </p:nvPr>
        </p:nvSpPr>
        <p:spPr>
          <a:ln/>
        </p:spPr>
        <p:txBody>
          <a:bodyPr/>
          <a:lstStyle>
            <a:lvl1pPr>
              <a:defRPr/>
            </a:lvl1pPr>
          </a:lstStyle>
          <a:p>
            <a:endParaRPr lang="en-US"/>
          </a:p>
        </p:txBody>
      </p:sp>
      <p:sp>
        <p:nvSpPr>
          <p:cNvPr id="5" name="Rectangle 45"/>
          <p:cNvSpPr>
            <a:spLocks noGrp="1" noChangeArrowheads="1"/>
          </p:cNvSpPr>
          <p:nvPr>
            <p:ph type="sldNum" sz="quarter" idx="12"/>
          </p:nvPr>
        </p:nvSpPr>
        <p:spPr>
          <a:ln/>
        </p:spPr>
        <p:txBody>
          <a:bodyPr/>
          <a:lstStyle>
            <a:lvl1pPr>
              <a:defRPr/>
            </a:lvl1pPr>
          </a:lstStyle>
          <a:p>
            <a:fld id="{7801DE5D-122A-4A2B-A8D7-4A8F7DEDCCD5}" type="slidenum">
              <a:rPr lang="en-US"/>
              <a:pPr/>
              <a:t>‹#›</a:t>
            </a:fld>
            <a:endParaRPr lang="en-US"/>
          </a:p>
        </p:txBody>
      </p:sp>
      <p:sp>
        <p:nvSpPr>
          <p:cNvPr id="6" name="Rectangle 5"/>
          <p:cNvSpPr/>
          <p:nvPr userDrawn="1"/>
        </p:nvSpPr>
        <p:spPr>
          <a:xfrm>
            <a:off x="2895600" y="1447800"/>
            <a:ext cx="5562600" cy="646331"/>
          </a:xfrm>
          <a:prstGeom prst="rect">
            <a:avLst/>
          </a:prstGeom>
        </p:spPr>
        <p:txBody>
          <a:bodyPr wrap="square">
            <a:spAutoFit/>
          </a:bodyPr>
          <a:lstStyle/>
          <a:p>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fld id="{30BEAA18-00ED-4F1B-A1AE-53ABB557DAFD}" type="datetimeFigureOut">
              <a:rPr lang="en-US"/>
              <a:pPr/>
              <a:t>12/2/2012</a:t>
            </a:fld>
            <a:endParaRPr lang="en-US"/>
          </a:p>
        </p:txBody>
      </p:sp>
      <p:sp>
        <p:nvSpPr>
          <p:cNvPr id="3" name="Rectangle 44"/>
          <p:cNvSpPr>
            <a:spLocks noGrp="1" noChangeArrowheads="1"/>
          </p:cNvSpPr>
          <p:nvPr>
            <p:ph type="ftr" sz="quarter" idx="11"/>
          </p:nvPr>
        </p:nvSpPr>
        <p:spPr>
          <a:ln/>
        </p:spPr>
        <p:txBody>
          <a:bodyPr/>
          <a:lstStyle>
            <a:lvl1pPr>
              <a:defRPr/>
            </a:lvl1pPr>
          </a:lstStyle>
          <a:p>
            <a:endParaRPr lang="en-US"/>
          </a:p>
        </p:txBody>
      </p:sp>
      <p:sp>
        <p:nvSpPr>
          <p:cNvPr id="4" name="Rectangle 45"/>
          <p:cNvSpPr>
            <a:spLocks noGrp="1" noChangeArrowheads="1"/>
          </p:cNvSpPr>
          <p:nvPr>
            <p:ph type="sldNum" sz="quarter" idx="12"/>
          </p:nvPr>
        </p:nvSpPr>
        <p:spPr>
          <a:ln/>
        </p:spPr>
        <p:txBody>
          <a:bodyPr/>
          <a:lstStyle>
            <a:lvl1pPr>
              <a:defRPr/>
            </a:lvl1pPr>
          </a:lstStyle>
          <a:p>
            <a:fld id="{EAE80B87-E89F-4650-9FBB-54C9DD5B7582}"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fld id="{07C62E64-9426-4BFF-BDC0-824C1C20DD94}" type="datetimeFigureOut">
              <a:rPr lang="en-US"/>
              <a:pPr/>
              <a:t>12/2/2012</a:t>
            </a:fld>
            <a:endParaRPr lang="en-US"/>
          </a:p>
        </p:txBody>
      </p:sp>
      <p:sp>
        <p:nvSpPr>
          <p:cNvPr id="6" name="Rectangle 44"/>
          <p:cNvSpPr>
            <a:spLocks noGrp="1" noChangeArrowheads="1"/>
          </p:cNvSpPr>
          <p:nvPr>
            <p:ph type="ftr" sz="quarter" idx="11"/>
          </p:nvPr>
        </p:nvSpPr>
        <p:spPr>
          <a:ln/>
        </p:spPr>
        <p:txBody>
          <a:bodyPr/>
          <a:lstStyle>
            <a:lvl1pPr>
              <a:defRPr/>
            </a:lvl1pPr>
          </a:lstStyle>
          <a:p>
            <a:endParaRPr lang="en-US"/>
          </a:p>
        </p:txBody>
      </p:sp>
      <p:sp>
        <p:nvSpPr>
          <p:cNvPr id="7" name="Rectangle 45"/>
          <p:cNvSpPr>
            <a:spLocks noGrp="1" noChangeArrowheads="1"/>
          </p:cNvSpPr>
          <p:nvPr>
            <p:ph type="sldNum" sz="quarter" idx="12"/>
          </p:nvPr>
        </p:nvSpPr>
        <p:spPr>
          <a:ln/>
        </p:spPr>
        <p:txBody>
          <a:bodyPr/>
          <a:lstStyle>
            <a:lvl1pPr>
              <a:defRPr/>
            </a:lvl1pPr>
          </a:lstStyle>
          <a:p>
            <a:fld id="{8262FB65-F2F3-48FD-BABB-43E9238581A7}"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3" name="Rectangle 27"/>
          <p:cNvSpPr>
            <a:spLocks noChangeArrowheads="1"/>
          </p:cNvSpPr>
          <p:nvPr/>
        </p:nvSpPr>
        <p:spPr bwMode="gray">
          <a:xfrm>
            <a:off x="0" y="0"/>
            <a:ext cx="9144000" cy="6858000"/>
          </a:xfrm>
          <a:prstGeom prst="rect">
            <a:avLst/>
          </a:prstGeom>
          <a:solidFill>
            <a:schemeClr val="tx2"/>
          </a:solidFill>
          <a:ln w="9525">
            <a:noFill/>
            <a:miter lim="800000"/>
            <a:headEnd/>
            <a:tailEnd/>
          </a:ln>
          <a:effectLst/>
        </p:spPr>
        <p:txBody>
          <a:bodyPr wrap="none" anchor="ctr"/>
          <a:lstStyle/>
          <a:p>
            <a:endParaRPr lang="en-US"/>
          </a:p>
        </p:txBody>
      </p:sp>
      <p:pic>
        <p:nvPicPr>
          <p:cNvPr id="4124" name="Picture 28" descr="2"/>
          <p:cNvPicPr>
            <a:picLocks noChangeAspect="1" noChangeArrowheads="1"/>
          </p:cNvPicPr>
          <p:nvPr/>
        </p:nvPicPr>
        <p:blipFill>
          <a:blip r:embed="rId15" cstate="print"/>
          <a:srcRect/>
          <a:stretch>
            <a:fillRect/>
          </a:stretch>
        </p:blipFill>
        <p:spPr bwMode="gray">
          <a:xfrm>
            <a:off x="0" y="0"/>
            <a:ext cx="9144000" cy="6858000"/>
          </a:xfrm>
          <a:prstGeom prst="rect">
            <a:avLst/>
          </a:prstGeom>
          <a:noFill/>
        </p:spPr>
      </p:pic>
      <p:sp>
        <p:nvSpPr>
          <p:cNvPr id="4125" name="Rectangle 29"/>
          <p:cNvSpPr>
            <a:spLocks noChangeArrowheads="1"/>
          </p:cNvSpPr>
          <p:nvPr/>
        </p:nvSpPr>
        <p:spPr bwMode="gray">
          <a:xfrm>
            <a:off x="0" y="0"/>
            <a:ext cx="9144000" cy="6858000"/>
          </a:xfrm>
          <a:prstGeom prst="rect">
            <a:avLst/>
          </a:prstGeom>
          <a:pattFill prst="dotGrid">
            <a:fgClr>
              <a:schemeClr val="accent1">
                <a:alpha val="39999"/>
              </a:schemeClr>
            </a:fgClr>
            <a:bgClr>
              <a:schemeClr val="tx2">
                <a:alpha val="39999"/>
              </a:schemeClr>
            </a:bgClr>
          </a:pattFill>
          <a:ln w="9525">
            <a:noFill/>
            <a:miter lim="800000"/>
            <a:headEnd/>
            <a:tailEnd/>
          </a:ln>
          <a:effectLst/>
        </p:spPr>
        <p:txBody>
          <a:bodyPr wrap="none" anchor="ctr"/>
          <a:lstStyle/>
          <a:p>
            <a:endParaRPr lang="en-US"/>
          </a:p>
        </p:txBody>
      </p:sp>
      <p:pic>
        <p:nvPicPr>
          <p:cNvPr id="4126" name="Picture 30" descr="18"/>
          <p:cNvPicPr>
            <a:picLocks noChangeAspect="1" noChangeArrowheads="1"/>
          </p:cNvPicPr>
          <p:nvPr/>
        </p:nvPicPr>
        <p:blipFill>
          <a:blip r:embed="rId16" cstate="print"/>
          <a:srcRect/>
          <a:stretch>
            <a:fillRect/>
          </a:stretch>
        </p:blipFill>
        <p:spPr bwMode="gray">
          <a:xfrm>
            <a:off x="0" y="0"/>
            <a:ext cx="9144000" cy="6858000"/>
          </a:xfrm>
          <a:prstGeom prst="rect">
            <a:avLst/>
          </a:prstGeom>
          <a:noFill/>
        </p:spPr>
      </p:pic>
      <p:sp>
        <p:nvSpPr>
          <p:cNvPr id="4127" name="Rectangle 31"/>
          <p:cNvSpPr>
            <a:spLocks noChangeArrowheads="1"/>
          </p:cNvSpPr>
          <p:nvPr/>
        </p:nvSpPr>
        <p:spPr bwMode="gray">
          <a:xfrm rot="-278291">
            <a:off x="250825" y="333375"/>
            <a:ext cx="8640763" cy="6119813"/>
          </a:xfrm>
          <a:prstGeom prst="rect">
            <a:avLst/>
          </a:prstGeom>
          <a:solidFill>
            <a:schemeClr val="bg1">
              <a:alpha val="35001"/>
            </a:schemeClr>
          </a:solidFill>
          <a:ln w="3175" algn="ctr">
            <a:noFill/>
            <a:miter lim="800000"/>
            <a:headEnd/>
            <a:tailEnd/>
          </a:ln>
          <a:effectLst/>
        </p:spPr>
        <p:txBody>
          <a:bodyPr wrap="none" anchor="ctr"/>
          <a:lstStyle/>
          <a:p>
            <a:endParaRPr lang="en-US"/>
          </a:p>
        </p:txBody>
      </p:sp>
      <p:pic>
        <p:nvPicPr>
          <p:cNvPr id="4128" name="Picture 32" descr="10"/>
          <p:cNvPicPr>
            <a:picLocks noChangeAspect="1" noChangeArrowheads="1"/>
          </p:cNvPicPr>
          <p:nvPr/>
        </p:nvPicPr>
        <p:blipFill>
          <a:blip r:embed="rId17" cstate="print"/>
          <a:srcRect t="6268"/>
          <a:stretch>
            <a:fillRect/>
          </a:stretch>
        </p:blipFill>
        <p:spPr bwMode="gray">
          <a:xfrm>
            <a:off x="0" y="765175"/>
            <a:ext cx="9144000" cy="2327275"/>
          </a:xfrm>
          <a:prstGeom prst="rect">
            <a:avLst/>
          </a:prstGeom>
          <a:noFill/>
        </p:spPr>
      </p:pic>
      <p:pic>
        <p:nvPicPr>
          <p:cNvPr id="4129" name="Picture 33" descr="10"/>
          <p:cNvPicPr>
            <a:picLocks noChangeAspect="1" noChangeArrowheads="1"/>
          </p:cNvPicPr>
          <p:nvPr/>
        </p:nvPicPr>
        <p:blipFill>
          <a:blip r:embed="rId18" cstate="print"/>
          <a:srcRect b="6268"/>
          <a:stretch>
            <a:fillRect/>
          </a:stretch>
        </p:blipFill>
        <p:spPr bwMode="gray">
          <a:xfrm>
            <a:off x="0" y="3789363"/>
            <a:ext cx="9144000" cy="2327275"/>
          </a:xfrm>
          <a:prstGeom prst="rect">
            <a:avLst/>
          </a:prstGeom>
          <a:noFill/>
        </p:spPr>
      </p:pic>
      <p:pic>
        <p:nvPicPr>
          <p:cNvPr id="4130" name="Picture 34" descr="2"/>
          <p:cNvPicPr>
            <a:picLocks noChangeAspect="1" noChangeArrowheads="1"/>
          </p:cNvPicPr>
          <p:nvPr/>
        </p:nvPicPr>
        <p:blipFill>
          <a:blip r:embed="rId19" cstate="print"/>
          <a:srcRect/>
          <a:stretch>
            <a:fillRect/>
          </a:stretch>
        </p:blipFill>
        <p:spPr bwMode="gray">
          <a:xfrm>
            <a:off x="128588" y="200025"/>
            <a:ext cx="8947150" cy="6565900"/>
          </a:xfrm>
          <a:prstGeom prst="rect">
            <a:avLst/>
          </a:prstGeom>
          <a:noFill/>
        </p:spPr>
      </p:pic>
      <p:sp>
        <p:nvSpPr>
          <p:cNvPr id="4131" name="Rectangle 35"/>
          <p:cNvSpPr>
            <a:spLocks noChangeArrowheads="1"/>
          </p:cNvSpPr>
          <p:nvPr/>
        </p:nvSpPr>
        <p:spPr bwMode="gray">
          <a:xfrm>
            <a:off x="355600" y="1176338"/>
            <a:ext cx="8464550" cy="53975"/>
          </a:xfrm>
          <a:prstGeom prst="rect">
            <a:avLst/>
          </a:prstGeom>
          <a:solidFill>
            <a:schemeClr val="tx2">
              <a:alpha val="50000"/>
            </a:schemeClr>
          </a:solidFill>
          <a:ln w="3175" algn="ctr">
            <a:noFill/>
            <a:miter lim="800000"/>
            <a:headEnd/>
            <a:tailEnd/>
          </a:ln>
          <a:effectLst/>
        </p:spPr>
        <p:txBody>
          <a:bodyPr wrap="none" anchor="ctr"/>
          <a:lstStyle/>
          <a:p>
            <a:endParaRPr lang="en-US"/>
          </a:p>
        </p:txBody>
      </p:sp>
      <p:sp>
        <p:nvSpPr>
          <p:cNvPr id="4132" name="Line 36"/>
          <p:cNvSpPr>
            <a:spLocks noChangeShapeType="1"/>
          </p:cNvSpPr>
          <p:nvPr/>
        </p:nvSpPr>
        <p:spPr bwMode="gray">
          <a:xfrm>
            <a:off x="355600" y="1150938"/>
            <a:ext cx="8464550" cy="0"/>
          </a:xfrm>
          <a:prstGeom prst="line">
            <a:avLst/>
          </a:prstGeom>
          <a:noFill/>
          <a:ln w="3175">
            <a:solidFill>
              <a:schemeClr val="tx2">
                <a:alpha val="50000"/>
              </a:schemeClr>
            </a:solidFill>
            <a:round/>
            <a:headEnd/>
            <a:tailEnd/>
          </a:ln>
          <a:effectLst/>
        </p:spPr>
        <p:txBody>
          <a:bodyPr wrap="none" anchor="ctr"/>
          <a:lstStyle/>
          <a:p>
            <a:endParaRPr lang="en-US"/>
          </a:p>
        </p:txBody>
      </p:sp>
      <p:sp>
        <p:nvSpPr>
          <p:cNvPr id="4137" name="Rectangle 41"/>
          <p:cNvSpPr>
            <a:spLocks noGrp="1" noChangeArrowheads="1"/>
          </p:cNvSpPr>
          <p:nvPr>
            <p:ph type="title"/>
          </p:nvPr>
        </p:nvSpPr>
        <p:spPr bwMode="auto">
          <a:xfrm>
            <a:off x="647701" y="312738"/>
            <a:ext cx="5143500" cy="842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138" name="Rectangle 42"/>
          <p:cNvSpPr>
            <a:spLocks noGrp="1" noChangeArrowheads="1"/>
          </p:cNvSpPr>
          <p:nvPr>
            <p:ph type="body" idx="1"/>
          </p:nvPr>
        </p:nvSpPr>
        <p:spPr bwMode="gray">
          <a:xfrm>
            <a:off x="0" y="2165350"/>
            <a:ext cx="8229600" cy="4692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39" name="Rectangle 43"/>
          <p:cNvSpPr>
            <a:spLocks noGrp="1" noChangeArrowheads="1"/>
          </p:cNvSpPr>
          <p:nvPr>
            <p:ph type="dt" sz="half" idx="2"/>
          </p:nvPr>
        </p:nvSpPr>
        <p:spPr bwMode="gray">
          <a:xfrm>
            <a:off x="457200" y="62865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DC59ADAF-9FCB-4230-8F7A-92CBB1B17D6A}" type="datetimeFigureOut">
              <a:rPr lang="en-US"/>
              <a:pPr/>
              <a:t>12/2/2012</a:t>
            </a:fld>
            <a:endParaRPr lang="en-US"/>
          </a:p>
        </p:txBody>
      </p:sp>
      <p:sp>
        <p:nvSpPr>
          <p:cNvPr id="4140" name="Rectangle 44"/>
          <p:cNvSpPr>
            <a:spLocks noGrp="1" noChangeArrowheads="1"/>
          </p:cNvSpPr>
          <p:nvPr>
            <p:ph type="ftr" sz="quarter" idx="3"/>
          </p:nvPr>
        </p:nvSpPr>
        <p:spPr bwMode="gray">
          <a:xfrm>
            <a:off x="3124200" y="628650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en-US"/>
          </a:p>
        </p:txBody>
      </p:sp>
      <p:sp>
        <p:nvSpPr>
          <p:cNvPr id="4141" name="Rectangle 45"/>
          <p:cNvSpPr>
            <a:spLocks noGrp="1" noChangeArrowheads="1"/>
          </p:cNvSpPr>
          <p:nvPr>
            <p:ph type="sldNum" sz="quarter" idx="4"/>
          </p:nvPr>
        </p:nvSpPr>
        <p:spPr bwMode="gray">
          <a:xfrm>
            <a:off x="6553200" y="6286500"/>
            <a:ext cx="2133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8252F531-1C00-4502-A277-E5B28062DDB4}" type="slidenum">
              <a:rPr lang="en-US"/>
              <a:pPr/>
              <a:t>‹#›</a:t>
            </a:fld>
            <a:endParaRPr lang="en-US" dirty="0"/>
          </a:p>
        </p:txBody>
      </p:sp>
      <p:pic>
        <p:nvPicPr>
          <p:cNvPr id="21" name="Picture 20" descr="writing3.jpg"/>
          <p:cNvPicPr>
            <a:picLocks noChangeAspect="1"/>
          </p:cNvPicPr>
          <p:nvPr userDrawn="1"/>
        </p:nvPicPr>
        <p:blipFill>
          <a:blip r:embed="rId20" cstate="print"/>
          <a:srcRect t="16000" b="10000"/>
          <a:stretch>
            <a:fillRect/>
          </a:stretch>
        </p:blipFill>
        <p:spPr>
          <a:xfrm>
            <a:off x="7620000" y="381000"/>
            <a:ext cx="1066800" cy="789432"/>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8" r:id="rId4"/>
    <p:sldLayoutId id="2147483657" r:id="rId5"/>
    <p:sldLayoutId id="2147483656" r:id="rId6"/>
    <p:sldLayoutId id="2147483661" r:id="rId7"/>
    <p:sldLayoutId id="2147483655" r:id="rId8"/>
    <p:sldLayoutId id="2147483654" r:id="rId9"/>
    <p:sldLayoutId id="2147483653" r:id="rId10"/>
    <p:sldLayoutId id="2147483652" r:id="rId11"/>
    <p:sldLayoutId id="2147483651" r:id="rId12"/>
    <p:sldLayoutId id="2147483650"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37"/>
                                        </p:tgtEl>
                                        <p:attrNameLst>
                                          <p:attrName>style.visibility</p:attrName>
                                        </p:attrNameLst>
                                      </p:cBhvr>
                                      <p:to>
                                        <p:strVal val="visible"/>
                                      </p:to>
                                    </p:set>
                                    <p:animEffect transition="in" filter="wipe(left)">
                                      <p:cBhvr>
                                        <p:cTn id="7" dur="1200"/>
                                        <p:tgtEl>
                                          <p:spTgt spid="4137"/>
                                        </p:tgtEl>
                                      </p:cBhvr>
                                    </p:animEffect>
                                  </p:childTnLst>
                                </p:cTn>
                              </p:par>
                            </p:childTnLst>
                          </p:cTn>
                        </p:par>
                        <p:par>
                          <p:cTn id="8" fill="hold">
                            <p:stCondLst>
                              <p:cond delay="1200"/>
                            </p:stCondLst>
                            <p:childTnLst>
                              <p:par>
                                <p:cTn id="9" presetID="29"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ppt_x</p:attrName>
                                        </p:attrNameLst>
                                      </p:cBhvr>
                                      <p:tavLst>
                                        <p:tav tm="0">
                                          <p:val>
                                            <p:strVal val="#ppt_x-.2"/>
                                          </p:val>
                                        </p:tav>
                                        <p:tav tm="100000">
                                          <p:val>
                                            <p:strVal val="#ppt_x"/>
                                          </p:val>
                                        </p:tav>
                                      </p:tavLst>
                                    </p:anim>
                                    <p:anim calcmode="lin" valueType="num">
                                      <p:cBhvr>
                                        <p:cTn id="1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 grpId="0"/>
    </p:bldLst>
  </p:timing>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hyperlink" Target="http://www.examenglish.com/vocabulary/academic_wordlist.html"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pbs.org/fmc/book/7leisure1.htm" TargetMode="External"/><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p:txBody>
          <a:bodyPr>
            <a:scene3d>
              <a:camera prst="orthographicFront"/>
              <a:lightRig rig="threePt" dir="t"/>
            </a:scene3d>
            <a:sp3d extrusionH="57150">
              <a:bevelT w="38100" h="38100"/>
              <a:contourClr>
                <a:schemeClr val="accent5">
                  <a:lumMod val="50000"/>
                </a:schemeClr>
              </a:contourClr>
            </a:sp3d>
          </a:bodyPr>
          <a:lstStyle/>
          <a:p>
            <a:r>
              <a:rPr lang="en-US" sz="2500" b="0" spc="-150" dirty="0" smtClean="0">
                <a:solidFill>
                  <a:srgbClr val="0070C0"/>
                </a:solidFill>
              </a:rPr>
              <a:t>IELTS Preparation </a:t>
            </a:r>
            <a:r>
              <a:rPr lang="en-US" sz="1050" dirty="0" smtClean="0">
                <a:solidFill>
                  <a:schemeClr val="accent1">
                    <a:lumMod val="75000"/>
                  </a:schemeClr>
                </a:solidFill>
              </a:rPr>
              <a:t> </a:t>
            </a:r>
            <a:r>
              <a:rPr lang="en-US" dirty="0" smtClean="0"/>
              <a:t>Writing</a:t>
            </a:r>
            <a:r>
              <a:rPr lang="tr-TR" dirty="0" smtClean="0"/>
              <a:t> Task</a:t>
            </a:r>
            <a:r>
              <a:rPr lang="en-US" dirty="0" smtClean="0"/>
              <a:t> 1</a:t>
            </a:r>
            <a:endParaRPr lang="en-US" dirty="0"/>
          </a:p>
        </p:txBody>
      </p:sp>
      <p:sp>
        <p:nvSpPr>
          <p:cNvPr id="47108" name="Text Box 4"/>
          <p:cNvSpPr txBox="1">
            <a:spLocks noChangeArrowheads="1"/>
          </p:cNvSpPr>
          <p:nvPr/>
        </p:nvSpPr>
        <p:spPr bwMode="auto">
          <a:xfrm>
            <a:off x="2895600" y="6019800"/>
            <a:ext cx="3733800" cy="461665"/>
          </a:xfrm>
          <a:prstGeom prst="rect">
            <a:avLst/>
          </a:prstGeom>
          <a:noFill/>
          <a:ln w="9525">
            <a:noFill/>
            <a:miter lim="800000"/>
            <a:headEnd/>
            <a:tailEnd/>
          </a:ln>
          <a:effectLst/>
        </p:spPr>
        <p:txBody>
          <a:bodyPr wrap="square">
            <a:spAutoFit/>
          </a:bodyPr>
          <a:lstStyle/>
          <a:p>
            <a:pPr algn="ctr"/>
            <a:endParaRPr lang="en-US" sz="1200" dirty="0" smtClean="0">
              <a:solidFill>
                <a:srgbClr val="4D4D4D"/>
              </a:solidFill>
            </a:endParaRPr>
          </a:p>
          <a:p>
            <a:pPr algn="dist"/>
            <a:r>
              <a:rPr lang="en-US" sz="1200" dirty="0" smtClean="0">
                <a:solidFill>
                  <a:srgbClr val="4D4D4D"/>
                </a:solidFill>
              </a:rPr>
              <a:t>Created by Dianne St Clair </a:t>
            </a:r>
            <a:endParaRPr lang="en-US" sz="1200" dirty="0">
              <a:solidFill>
                <a:srgbClr val="4D4D4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title"/>
          </p:nvPr>
        </p:nvSpPr>
        <p:spPr bwMode="black"/>
        <p:txBody>
          <a:bodyPr/>
          <a:lstStyle/>
          <a:p>
            <a:r>
              <a:rPr lang="en-US" dirty="0" smtClean="0"/>
              <a:t>Getting the MAIN IDEA</a:t>
            </a:r>
          </a:p>
        </p:txBody>
      </p:sp>
      <p:sp>
        <p:nvSpPr>
          <p:cNvPr id="73733" name="Rectangle 5"/>
          <p:cNvSpPr>
            <a:spLocks noChangeArrowheads="1"/>
          </p:cNvSpPr>
          <p:nvPr/>
        </p:nvSpPr>
        <p:spPr bwMode="gray">
          <a:xfrm>
            <a:off x="1007963" y="2438400"/>
            <a:ext cx="3733799" cy="3048000"/>
          </a:xfrm>
          <a:prstGeom prst="rect">
            <a:avLst/>
          </a:prstGeom>
          <a:solidFill>
            <a:srgbClr val="FFFFFF"/>
          </a:solidFill>
          <a:ln w="38100">
            <a:solidFill>
              <a:schemeClr val="hlink"/>
            </a:solidFill>
            <a:miter lim="800000"/>
            <a:headEnd/>
            <a:tailEnd/>
          </a:ln>
          <a:effectLst/>
        </p:spPr>
        <p:txBody>
          <a:bodyPr wrap="none" anchor="ctr"/>
          <a:lstStyle/>
          <a:p>
            <a:endParaRPr lang="en-US"/>
          </a:p>
        </p:txBody>
      </p:sp>
      <p:sp>
        <p:nvSpPr>
          <p:cNvPr id="73734" name="AutoShape 6"/>
          <p:cNvSpPr>
            <a:spLocks noChangeArrowheads="1"/>
          </p:cNvSpPr>
          <p:nvPr/>
        </p:nvSpPr>
        <p:spPr bwMode="gray">
          <a:xfrm>
            <a:off x="969862" y="1409700"/>
            <a:ext cx="3810000" cy="838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73735" name="Rectangle 7"/>
          <p:cNvSpPr>
            <a:spLocks noChangeArrowheads="1"/>
          </p:cNvSpPr>
          <p:nvPr/>
        </p:nvSpPr>
        <p:spPr bwMode="gray">
          <a:xfrm>
            <a:off x="1783456" y="1474857"/>
            <a:ext cx="2182812" cy="707886"/>
          </a:xfrm>
          <a:prstGeom prst="rect">
            <a:avLst/>
          </a:prstGeom>
          <a:noFill/>
          <a:ln w="9525">
            <a:noFill/>
            <a:miter lim="800000"/>
            <a:headEnd/>
            <a:tailEnd/>
          </a:ln>
          <a:effectLst/>
        </p:spPr>
        <p:txBody>
          <a:bodyPr wrap="square">
            <a:spAutoFit/>
          </a:bodyPr>
          <a:lstStyle/>
          <a:p>
            <a:pPr algn="ctr"/>
            <a:r>
              <a:rPr lang="en-US" sz="4000" b="1" dirty="0" smtClean="0">
                <a:solidFill>
                  <a:srgbClr val="FFFFFF"/>
                </a:solidFill>
              </a:rPr>
              <a:t>DON’T</a:t>
            </a:r>
            <a:endParaRPr lang="en-US" sz="4000" b="1" dirty="0">
              <a:solidFill>
                <a:srgbClr val="FFFFFF"/>
              </a:solidFill>
            </a:endParaRPr>
          </a:p>
        </p:txBody>
      </p:sp>
      <p:sp>
        <p:nvSpPr>
          <p:cNvPr id="73736" name="Text Box 8"/>
          <p:cNvSpPr txBox="1">
            <a:spLocks noChangeArrowheads="1"/>
          </p:cNvSpPr>
          <p:nvPr/>
        </p:nvSpPr>
        <p:spPr bwMode="black">
          <a:xfrm>
            <a:off x="1274662" y="2703619"/>
            <a:ext cx="3297338" cy="2677656"/>
          </a:xfrm>
          <a:prstGeom prst="rect">
            <a:avLst/>
          </a:prstGeom>
          <a:noFill/>
          <a:ln w="9525" algn="ctr">
            <a:noFill/>
            <a:miter lim="800000"/>
            <a:headEnd/>
            <a:tailEnd/>
          </a:ln>
          <a:effectLst/>
        </p:spPr>
        <p:txBody>
          <a:bodyPr wrap="square">
            <a:spAutoFit/>
          </a:bodyPr>
          <a:lstStyle/>
          <a:p>
            <a:pPr lvl="0" algn="ctr"/>
            <a:r>
              <a:rPr lang="en-US" sz="2400" dirty="0" smtClean="0"/>
              <a:t>Don’t analyze or explain </a:t>
            </a:r>
            <a:r>
              <a:rPr lang="en-US" sz="2400" b="1" i="1" dirty="0" smtClean="0"/>
              <a:t>everything</a:t>
            </a:r>
            <a:r>
              <a:rPr lang="en-US" sz="2400" dirty="0" smtClean="0"/>
              <a:t> in the graph.  </a:t>
            </a:r>
          </a:p>
          <a:p>
            <a:pPr lvl="0" algn="ctr"/>
            <a:endParaRPr lang="en-US" sz="2400" dirty="0" smtClean="0"/>
          </a:p>
          <a:p>
            <a:pPr lvl="0" algn="ctr"/>
            <a:r>
              <a:rPr lang="en-US" sz="2400" dirty="0" smtClean="0"/>
              <a:t>Don’t mention the </a:t>
            </a:r>
            <a:r>
              <a:rPr lang="en-US" sz="2400" b="1" dirty="0" smtClean="0"/>
              <a:t>small or unimportant </a:t>
            </a:r>
            <a:r>
              <a:rPr lang="en-US" sz="2400" dirty="0" smtClean="0"/>
              <a:t>details.</a:t>
            </a:r>
            <a:endParaRPr lang="en-US" sz="2400" dirty="0"/>
          </a:p>
        </p:txBody>
      </p:sp>
      <p:pic>
        <p:nvPicPr>
          <p:cNvPr id="18" name="Picture 17" descr="graph.jpg"/>
          <p:cNvPicPr>
            <a:picLocks noChangeAspect="1"/>
          </p:cNvPicPr>
          <p:nvPr/>
        </p:nvPicPr>
        <p:blipFill>
          <a:blip r:embed="rId2" cstate="print"/>
          <a:stretch>
            <a:fillRect/>
          </a:stretch>
        </p:blipFill>
        <p:spPr>
          <a:xfrm flipH="1">
            <a:off x="5257800" y="2895600"/>
            <a:ext cx="2843379" cy="1752600"/>
          </a:xfrm>
          <a:prstGeom prst="rect">
            <a:avLst/>
          </a:prstGeom>
        </p:spPr>
      </p:pic>
    </p:spTree>
    <p:extLst>
      <p:ext uri="{BB962C8B-B14F-4D97-AF65-F5344CB8AC3E}">
        <p14:creationId xmlns:p14="http://schemas.microsoft.com/office/powerpoint/2010/main" val="1342490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21"/>
          <p:cNvSpPr>
            <a:spLocks noGrp="1" noChangeArrowheads="1"/>
          </p:cNvSpPr>
          <p:nvPr>
            <p:ph type="title" idx="4294967295"/>
          </p:nvPr>
        </p:nvSpPr>
        <p:spPr>
          <a:xfrm>
            <a:off x="457200" y="312738"/>
            <a:ext cx="5562600" cy="842962"/>
          </a:xfrm>
        </p:spPr>
        <p:txBody>
          <a:bodyPr/>
          <a:lstStyle/>
          <a:p>
            <a:r>
              <a:rPr lang="en-US" dirty="0" smtClean="0"/>
              <a:t>Vocabulary </a:t>
            </a:r>
          </a:p>
        </p:txBody>
      </p:sp>
      <p:graphicFrame>
        <p:nvGraphicFramePr>
          <p:cNvPr id="72707" name="Group 3"/>
          <p:cNvGraphicFramePr>
            <a:graphicFrameLocks noGrp="1"/>
          </p:cNvGraphicFramePr>
          <p:nvPr>
            <p:extLst>
              <p:ext uri="{D42A27DB-BD31-4B8C-83A1-F6EECF244321}">
                <p14:modId xmlns:p14="http://schemas.microsoft.com/office/powerpoint/2010/main" val="3125237208"/>
              </p:ext>
            </p:extLst>
          </p:nvPr>
        </p:nvGraphicFramePr>
        <p:xfrm>
          <a:off x="1509049" y="1828800"/>
          <a:ext cx="2971800" cy="1896854"/>
        </p:xfrm>
        <a:graphic>
          <a:graphicData uri="http://schemas.openxmlformats.org/drawingml/2006/table">
            <a:tbl>
              <a:tblPr/>
              <a:tblGrid>
                <a:gridCol w="1634096"/>
                <a:gridCol w="1337704"/>
              </a:tblGrid>
              <a:tr h="914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charset="0"/>
                        </a:rPr>
                        <a:t>1990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3300">
                        <a:alpha val="84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FFFF"/>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charset="0"/>
                        </a:rPr>
                        <a:t>1995</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FFFF"/>
                        </a:solidFill>
                        <a:effectLst/>
                        <a:latin typeface="Arial"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3300">
                        <a:alpha val="84000"/>
                      </a:srgbClr>
                    </a:solidFill>
                  </a:tcPr>
                </a:tc>
              </a:tr>
              <a:tr h="7081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charset="0"/>
                        </a:rPr>
                        <a:t>1200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charset="0"/>
                        </a:rPr>
                        <a:t>1800</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70C0"/>
                    </a:solidFill>
                  </a:tcPr>
                </a:tc>
              </a:tr>
            </a:tbl>
          </a:graphicData>
        </a:graphic>
      </p:graphicFrame>
      <p:sp>
        <p:nvSpPr>
          <p:cNvPr id="8" name="Rectangle 7"/>
          <p:cNvSpPr/>
          <p:nvPr/>
        </p:nvSpPr>
        <p:spPr>
          <a:xfrm>
            <a:off x="838200" y="1295400"/>
            <a:ext cx="7543800" cy="369332"/>
          </a:xfrm>
          <a:prstGeom prst="rect">
            <a:avLst/>
          </a:prstGeom>
        </p:spPr>
        <p:txBody>
          <a:bodyPr wrap="square">
            <a:spAutoFit/>
          </a:bodyPr>
          <a:lstStyle/>
          <a:p>
            <a:r>
              <a:rPr lang="en-US" b="1" i="1" dirty="0" smtClean="0"/>
              <a:t>There are special words for numbers, fractions and percentages</a:t>
            </a:r>
            <a:r>
              <a:rPr lang="en-US" dirty="0" smtClean="0"/>
              <a:t>.</a:t>
            </a:r>
          </a:p>
        </p:txBody>
      </p:sp>
      <p:sp>
        <p:nvSpPr>
          <p:cNvPr id="9" name="Rectangle 8"/>
          <p:cNvSpPr/>
          <p:nvPr/>
        </p:nvSpPr>
        <p:spPr>
          <a:xfrm>
            <a:off x="685800" y="4114800"/>
            <a:ext cx="7543800" cy="400110"/>
          </a:xfrm>
          <a:prstGeom prst="rect">
            <a:avLst/>
          </a:prstGeom>
          <a:solidFill>
            <a:schemeClr val="bg1"/>
          </a:solidFill>
          <a:effectLst>
            <a:outerShdw blurRad="342900" dist="38100" dir="5400000" sx="106000" sy="106000" algn="t" rotWithShape="0">
              <a:prstClr val="black">
                <a:alpha val="40000"/>
              </a:prstClr>
            </a:outerShdw>
          </a:effectLst>
        </p:spPr>
        <p:txBody>
          <a:bodyPr wrap="square">
            <a:spAutoFit/>
          </a:bodyPr>
          <a:lstStyle/>
          <a:p>
            <a:pPr algn="ctr"/>
            <a:r>
              <a:rPr lang="en-US" sz="2000" b="1" dirty="0" smtClean="0">
                <a:solidFill>
                  <a:srgbClr val="FF0000"/>
                </a:solidFill>
              </a:rPr>
              <a:t>The number went up by 600, from 1200 to 1800. </a:t>
            </a:r>
            <a:r>
              <a:rPr lang="en-US" sz="1600" b="1" i="1" dirty="0" smtClean="0">
                <a:solidFill>
                  <a:srgbClr val="FF0000"/>
                </a:solidFill>
              </a:rPr>
              <a:t>(Number)</a:t>
            </a:r>
            <a:endParaRPr lang="en-US" sz="2000" b="1" dirty="0" smtClean="0">
              <a:solidFill>
                <a:srgbClr val="FF0000"/>
              </a:solidFill>
            </a:endParaRPr>
          </a:p>
        </p:txBody>
      </p:sp>
      <p:sp>
        <p:nvSpPr>
          <p:cNvPr id="7" name="Rectangle 6"/>
          <p:cNvSpPr/>
          <p:nvPr/>
        </p:nvSpPr>
        <p:spPr>
          <a:xfrm>
            <a:off x="990600" y="4724400"/>
            <a:ext cx="7086600" cy="400110"/>
          </a:xfrm>
          <a:prstGeom prst="rect">
            <a:avLst/>
          </a:prstGeom>
          <a:solidFill>
            <a:schemeClr val="bg1"/>
          </a:solidFill>
          <a:effectLst>
            <a:outerShdw blurRad="266700" dist="38100" dir="5400000" sx="106000" sy="106000" algn="t" rotWithShape="0">
              <a:prstClr val="black">
                <a:alpha val="40000"/>
              </a:prstClr>
            </a:outerShdw>
          </a:effectLst>
        </p:spPr>
        <p:txBody>
          <a:bodyPr wrap="square">
            <a:spAutoFit/>
          </a:bodyPr>
          <a:lstStyle/>
          <a:p>
            <a:r>
              <a:rPr lang="en-US" sz="2000" b="1" dirty="0" smtClean="0">
                <a:solidFill>
                  <a:srgbClr val="00B0F0"/>
                </a:solidFill>
              </a:rPr>
              <a:t>The figure went up by 50%, from 1200 to 1800. </a:t>
            </a:r>
            <a:r>
              <a:rPr lang="en-US" sz="1600" b="1" dirty="0" smtClean="0">
                <a:solidFill>
                  <a:srgbClr val="00B0F0"/>
                </a:solidFill>
              </a:rPr>
              <a:t>(</a:t>
            </a:r>
            <a:r>
              <a:rPr lang="en-US" sz="1600" b="1" i="1" dirty="0" smtClean="0">
                <a:solidFill>
                  <a:srgbClr val="00B0F0"/>
                </a:solidFill>
              </a:rPr>
              <a:t>Percentage)</a:t>
            </a:r>
            <a:endParaRPr lang="en-US" sz="2000" b="1" dirty="0" smtClean="0">
              <a:solidFill>
                <a:srgbClr val="00B0F0"/>
              </a:solidFill>
            </a:endParaRPr>
          </a:p>
        </p:txBody>
      </p:sp>
      <p:sp>
        <p:nvSpPr>
          <p:cNvPr id="10" name="Rectangle 9"/>
          <p:cNvSpPr/>
          <p:nvPr/>
        </p:nvSpPr>
        <p:spPr>
          <a:xfrm>
            <a:off x="1066800" y="5334000"/>
            <a:ext cx="7010400" cy="400110"/>
          </a:xfrm>
          <a:prstGeom prst="rect">
            <a:avLst/>
          </a:prstGeom>
          <a:solidFill>
            <a:schemeClr val="bg1"/>
          </a:solidFill>
          <a:effectLst>
            <a:outerShdw blurRad="469900" dist="228600" dir="4020000" sx="110000" sy="110000" algn="t" rotWithShape="0">
              <a:prstClr val="black">
                <a:alpha val="40000"/>
              </a:prstClr>
            </a:outerShdw>
          </a:effectLst>
        </p:spPr>
        <p:txBody>
          <a:bodyPr wrap="square">
            <a:spAutoFit/>
          </a:bodyPr>
          <a:lstStyle/>
          <a:p>
            <a:r>
              <a:rPr lang="en-US" sz="2000" b="1" dirty="0" smtClean="0">
                <a:solidFill>
                  <a:srgbClr val="FF6600"/>
                </a:solidFill>
              </a:rPr>
              <a:t>The number went up by half, from 1200 to 1800. </a:t>
            </a:r>
            <a:r>
              <a:rPr lang="en-US" sz="1600" b="1" i="1" dirty="0" smtClean="0">
                <a:solidFill>
                  <a:srgbClr val="FF6600"/>
                </a:solidFill>
              </a:rPr>
              <a:t>(Fraction)</a:t>
            </a:r>
            <a:endParaRPr lang="en-US" sz="2000" b="1" dirty="0" smtClean="0">
              <a:solidFill>
                <a:srgbClr val="FF6600"/>
              </a:solidFill>
            </a:endParaRPr>
          </a:p>
        </p:txBody>
      </p:sp>
      <p:pic>
        <p:nvPicPr>
          <p:cNvPr id="105474" name="Picture 2" descr="http://www.excelhero.com/blog/images/animated_business_char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59540"/>
            <a:ext cx="2484699" cy="1386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29" presetClass="entr" presetSubtype="0" fill="hold" grpId="0" nodeType="afterEffect">
                                  <p:stCondLst>
                                    <p:cond delay="50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ppt_x</p:attrName>
                                        </p:attrNameLst>
                                      </p:cBhvr>
                                      <p:tavLst>
                                        <p:tav tm="0">
                                          <p:val>
                                            <p:strVal val="#ppt_x-.2"/>
                                          </p:val>
                                        </p:tav>
                                        <p:tav tm="100000">
                                          <p:val>
                                            <p:strVal val="#ppt_x"/>
                                          </p:val>
                                        </p:tav>
                                      </p:tavLst>
                                    </p:anim>
                                    <p:anim calcmode="lin" valueType="num">
                                      <p:cBhvr>
                                        <p:cTn id="1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7"/>
                                        </p:tgtEl>
                                      </p:cBhvr>
                                    </p:animEffect>
                                  </p:childTnLst>
                                </p:cTn>
                              </p:par>
                            </p:childTnLst>
                          </p:cTn>
                        </p:par>
                        <p:par>
                          <p:cTn id="14" fill="hold">
                            <p:stCondLst>
                              <p:cond delay="6500"/>
                            </p:stCondLst>
                            <p:childTnLst>
                              <p:par>
                                <p:cTn id="15" presetID="2" presetClass="entr" presetSubtype="4" fill="hold" grpId="0" nodeType="afterEffect">
                                  <p:stCondLst>
                                    <p:cond delay="35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Getting the MAIN IDEA</a:t>
            </a:r>
          </a:p>
        </p:txBody>
      </p:sp>
      <p:sp>
        <p:nvSpPr>
          <p:cNvPr id="61444" name="AutoShape 4"/>
          <p:cNvSpPr>
            <a:spLocks noChangeAspect="1" noChangeArrowheads="1"/>
          </p:cNvSpPr>
          <p:nvPr/>
        </p:nvSpPr>
        <p:spPr bwMode="gray">
          <a:xfrm>
            <a:off x="533399" y="1981200"/>
            <a:ext cx="3124201" cy="4572000"/>
          </a:xfrm>
          <a:prstGeom prst="roundRect">
            <a:avLst>
              <a:gd name="adj" fmla="val 4690"/>
            </a:avLst>
          </a:prstGeom>
          <a:gradFill rotWithShape="1">
            <a:gsLst>
              <a:gs pos="0">
                <a:schemeClr val="accent1">
                  <a:gamma/>
                  <a:tint val="43529"/>
                  <a:invGamma/>
                  <a:alpha val="60001"/>
                </a:schemeClr>
              </a:gs>
              <a:gs pos="100000">
                <a:schemeClr val="accent1">
                  <a:alpha val="60001"/>
                </a:schemeClr>
              </a:gs>
            </a:gsLst>
            <a:lin ang="5400000" scaled="1"/>
          </a:gradFill>
          <a:ln w="9525">
            <a:solidFill>
              <a:schemeClr val="accent1"/>
            </a:solidFill>
            <a:round/>
            <a:headEnd/>
            <a:tailEnd/>
          </a:ln>
          <a:effectLst/>
        </p:spPr>
        <p:txBody>
          <a:bodyPr wrap="none" anchor="ctr"/>
          <a:lstStyle/>
          <a:p>
            <a:endParaRPr lang="en-US"/>
          </a:p>
        </p:txBody>
      </p:sp>
      <p:sp>
        <p:nvSpPr>
          <p:cNvPr id="61445" name="AutoShape 5"/>
          <p:cNvSpPr>
            <a:spLocks noChangeAspect="1" noChangeArrowheads="1"/>
          </p:cNvSpPr>
          <p:nvPr/>
        </p:nvSpPr>
        <p:spPr bwMode="gray">
          <a:xfrm>
            <a:off x="573089" y="1676400"/>
            <a:ext cx="3022934" cy="4876800"/>
          </a:xfrm>
          <a:prstGeom prst="roundRect">
            <a:avLst>
              <a:gd name="adj" fmla="val 4690"/>
            </a:avLst>
          </a:prstGeom>
          <a:solidFill>
            <a:srgbClr val="FFFFFF"/>
          </a:solidFill>
          <a:ln w="9525">
            <a:solidFill>
              <a:schemeClr val="accent1">
                <a:alpha val="60001"/>
              </a:schemeClr>
            </a:solidFill>
            <a:round/>
            <a:headEnd/>
            <a:tailEnd/>
          </a:ln>
          <a:effectLst>
            <a:outerShdw blurRad="50800" dist="38100" dir="2700000" algn="tl" rotWithShape="0">
              <a:prstClr val="black">
                <a:alpha val="40000"/>
              </a:prstClr>
            </a:outerShdw>
          </a:effectLst>
        </p:spPr>
        <p:txBody>
          <a:bodyPr wrap="none" anchor="ctr"/>
          <a:lstStyle/>
          <a:p>
            <a:r>
              <a:rPr lang="en-US" dirty="0" smtClean="0"/>
              <a:t>  </a:t>
            </a:r>
            <a:endParaRPr lang="en-US" dirty="0"/>
          </a:p>
        </p:txBody>
      </p:sp>
      <p:sp>
        <p:nvSpPr>
          <p:cNvPr id="61446" name="AutoShape 6"/>
          <p:cNvSpPr>
            <a:spLocks noChangeArrowheads="1"/>
          </p:cNvSpPr>
          <p:nvPr/>
        </p:nvSpPr>
        <p:spPr bwMode="gray">
          <a:xfrm>
            <a:off x="838200" y="1447800"/>
            <a:ext cx="2590800" cy="354013"/>
          </a:xfrm>
          <a:prstGeom prst="roundRect">
            <a:avLst>
              <a:gd name="adj" fmla="val 50000"/>
            </a:avLst>
          </a:prstGeom>
          <a:solidFill>
            <a:schemeClr val="accent1"/>
          </a:solidFill>
          <a:ln w="9525">
            <a:solidFill>
              <a:schemeClr val="accent1"/>
            </a:solidFill>
            <a:round/>
            <a:headEnd/>
            <a:tailEnd/>
          </a:ln>
          <a:effectLst/>
        </p:spPr>
        <p:txBody>
          <a:bodyPr wrap="none" anchor="ctr"/>
          <a:lstStyle/>
          <a:p>
            <a:endParaRPr lang="en-US"/>
          </a:p>
        </p:txBody>
      </p:sp>
      <p:sp>
        <p:nvSpPr>
          <p:cNvPr id="61447" name="AutoShape 7"/>
          <p:cNvSpPr>
            <a:spLocks noChangeAspect="1" noChangeArrowheads="1"/>
          </p:cNvSpPr>
          <p:nvPr/>
        </p:nvSpPr>
        <p:spPr bwMode="gray">
          <a:xfrm>
            <a:off x="5257800" y="2743200"/>
            <a:ext cx="3276600" cy="3581400"/>
          </a:xfrm>
          <a:prstGeom prst="roundRect">
            <a:avLst>
              <a:gd name="adj" fmla="val 4690"/>
            </a:avLst>
          </a:prstGeom>
          <a:gradFill rotWithShape="1">
            <a:gsLst>
              <a:gs pos="0">
                <a:schemeClr val="hlink">
                  <a:gamma/>
                  <a:tint val="43529"/>
                  <a:invGamma/>
                  <a:alpha val="60001"/>
                </a:schemeClr>
              </a:gs>
              <a:gs pos="100000">
                <a:schemeClr val="hlink">
                  <a:alpha val="60001"/>
                </a:schemeClr>
              </a:gs>
            </a:gsLst>
            <a:lin ang="5400000" scaled="1"/>
          </a:gradFill>
          <a:ln w="9525" algn="ctr">
            <a:solidFill>
              <a:schemeClr val="hlink"/>
            </a:solidFill>
            <a:round/>
            <a:headEnd/>
            <a:tailEnd/>
          </a:ln>
          <a:effectLst/>
        </p:spPr>
        <p:txBody>
          <a:bodyPr wrap="none" anchor="ctr"/>
          <a:lstStyle/>
          <a:p>
            <a:endParaRPr lang="en-US"/>
          </a:p>
        </p:txBody>
      </p:sp>
      <p:sp>
        <p:nvSpPr>
          <p:cNvPr id="61448" name="AutoShape 8"/>
          <p:cNvSpPr>
            <a:spLocks noChangeAspect="1" noChangeArrowheads="1"/>
          </p:cNvSpPr>
          <p:nvPr/>
        </p:nvSpPr>
        <p:spPr bwMode="gray">
          <a:xfrm>
            <a:off x="4953000" y="2133600"/>
            <a:ext cx="3495675" cy="4191000"/>
          </a:xfrm>
          <a:prstGeom prst="roundRect">
            <a:avLst>
              <a:gd name="adj" fmla="val 4690"/>
            </a:avLst>
          </a:prstGeom>
          <a:solidFill>
            <a:srgbClr val="FFFFFF"/>
          </a:solidFill>
          <a:ln w="9525">
            <a:solidFill>
              <a:schemeClr val="hlink">
                <a:alpha val="60001"/>
              </a:schemeClr>
            </a:solidFill>
            <a:round/>
            <a:headEnd/>
            <a:tailEnd/>
          </a:ln>
          <a:effectLst/>
        </p:spPr>
        <p:txBody>
          <a:bodyPr wrap="none" anchor="ctr"/>
          <a:lstStyle/>
          <a:p>
            <a:endParaRPr lang="en-US" dirty="0"/>
          </a:p>
        </p:txBody>
      </p:sp>
      <p:sp>
        <p:nvSpPr>
          <p:cNvPr id="61449" name="AutoShape 9"/>
          <p:cNvSpPr>
            <a:spLocks noChangeArrowheads="1"/>
          </p:cNvSpPr>
          <p:nvPr/>
        </p:nvSpPr>
        <p:spPr bwMode="gray">
          <a:xfrm>
            <a:off x="5410200" y="1905000"/>
            <a:ext cx="2743200" cy="381000"/>
          </a:xfrm>
          <a:prstGeom prst="roundRect">
            <a:avLst>
              <a:gd name="adj" fmla="val 50000"/>
            </a:avLst>
          </a:prstGeom>
          <a:solidFill>
            <a:schemeClr val="hlink"/>
          </a:solidFill>
          <a:ln w="9525">
            <a:noFill/>
            <a:round/>
            <a:headEnd/>
            <a:tailEnd/>
          </a:ln>
          <a:effectLst/>
        </p:spPr>
        <p:txBody>
          <a:bodyPr wrap="none" anchor="ctr"/>
          <a:lstStyle/>
          <a:p>
            <a:pPr algn="ctr"/>
            <a:endParaRPr lang="en-US"/>
          </a:p>
        </p:txBody>
      </p:sp>
      <p:sp>
        <p:nvSpPr>
          <p:cNvPr id="61450" name="Rectangle 10"/>
          <p:cNvSpPr>
            <a:spLocks noChangeArrowheads="1"/>
          </p:cNvSpPr>
          <p:nvPr/>
        </p:nvSpPr>
        <p:spPr bwMode="gray">
          <a:xfrm>
            <a:off x="1143000" y="1447800"/>
            <a:ext cx="1905000" cy="336550"/>
          </a:xfrm>
          <a:prstGeom prst="rect">
            <a:avLst/>
          </a:prstGeom>
          <a:noFill/>
          <a:ln w="9525">
            <a:noFill/>
            <a:miter lim="800000"/>
            <a:headEnd/>
            <a:tailEnd/>
          </a:ln>
          <a:effectLst/>
        </p:spPr>
        <p:txBody>
          <a:bodyPr>
            <a:spAutoFit/>
          </a:bodyPr>
          <a:lstStyle/>
          <a:p>
            <a:pPr algn="ctr"/>
            <a:r>
              <a:rPr lang="en-US" sz="1600" b="1" dirty="0" smtClean="0">
                <a:solidFill>
                  <a:srgbClr val="FFFFFF"/>
                </a:solidFill>
              </a:rPr>
              <a:t>DETAILS</a:t>
            </a:r>
            <a:endParaRPr lang="en-US" sz="1600" b="1" dirty="0">
              <a:solidFill>
                <a:srgbClr val="FFFFFF"/>
              </a:solidFill>
            </a:endParaRPr>
          </a:p>
        </p:txBody>
      </p:sp>
      <p:sp>
        <p:nvSpPr>
          <p:cNvPr id="61451" name="Rectangle 11"/>
          <p:cNvSpPr>
            <a:spLocks noChangeArrowheads="1"/>
          </p:cNvSpPr>
          <p:nvPr/>
        </p:nvSpPr>
        <p:spPr bwMode="gray">
          <a:xfrm>
            <a:off x="5791200" y="1905000"/>
            <a:ext cx="1905000" cy="336550"/>
          </a:xfrm>
          <a:prstGeom prst="rect">
            <a:avLst/>
          </a:prstGeom>
          <a:noFill/>
          <a:ln w="9525">
            <a:noFill/>
            <a:miter lim="800000"/>
            <a:headEnd/>
            <a:tailEnd/>
          </a:ln>
          <a:effectLst/>
        </p:spPr>
        <p:txBody>
          <a:bodyPr>
            <a:spAutoFit/>
          </a:bodyPr>
          <a:lstStyle/>
          <a:p>
            <a:pPr algn="ctr"/>
            <a:r>
              <a:rPr lang="en-US" sz="1600" b="1" dirty="0" smtClean="0">
                <a:solidFill>
                  <a:srgbClr val="FFFFFF"/>
                </a:solidFill>
              </a:rPr>
              <a:t>The MAIN IDEA</a:t>
            </a:r>
            <a:endParaRPr lang="en-US" sz="1600" b="1" dirty="0">
              <a:solidFill>
                <a:srgbClr val="FFFFFF"/>
              </a:solidFill>
            </a:endParaRPr>
          </a:p>
        </p:txBody>
      </p:sp>
      <p:sp>
        <p:nvSpPr>
          <p:cNvPr id="61453" name="Rectangle 13"/>
          <p:cNvSpPr>
            <a:spLocks noChangeArrowheads="1"/>
          </p:cNvSpPr>
          <p:nvPr/>
        </p:nvSpPr>
        <p:spPr bwMode="black">
          <a:xfrm>
            <a:off x="685800" y="1795076"/>
            <a:ext cx="2819400" cy="5062924"/>
          </a:xfrm>
          <a:prstGeom prst="rect">
            <a:avLst/>
          </a:prstGeom>
          <a:noFill/>
          <a:ln w="9525" algn="ctr">
            <a:noFill/>
            <a:miter lim="800000"/>
            <a:headEnd/>
            <a:tailEnd/>
          </a:ln>
          <a:effectLst/>
        </p:spPr>
        <p:txBody>
          <a:bodyPr wrap="square">
            <a:spAutoFit/>
          </a:bodyPr>
          <a:lstStyle/>
          <a:p>
            <a:pPr>
              <a:buFont typeface="Arial" pitchFamily="34" charset="0"/>
              <a:buChar char="•"/>
            </a:pPr>
            <a:r>
              <a:rPr lang="en-US" sz="1600" dirty="0" smtClean="0"/>
              <a:t>  All salaries increased</a:t>
            </a:r>
          </a:p>
          <a:p>
            <a:pPr>
              <a:buFont typeface="Arial" pitchFamily="34" charset="0"/>
              <a:buChar char="•"/>
            </a:pPr>
            <a:endParaRPr lang="en-US" sz="900" dirty="0" smtClean="0"/>
          </a:p>
          <a:p>
            <a:pPr>
              <a:buFont typeface="Arial" pitchFamily="34" charset="0"/>
              <a:buChar char="•"/>
            </a:pPr>
            <a:r>
              <a:rPr lang="en-US" sz="1600" dirty="0" smtClean="0"/>
              <a:t>  Big differences between   </a:t>
            </a:r>
          </a:p>
          <a:p>
            <a:r>
              <a:rPr lang="en-US" sz="1600" dirty="0" smtClean="0"/>
              <a:t>    1970-2000 for all sports</a:t>
            </a:r>
          </a:p>
          <a:p>
            <a:endParaRPr lang="en-US" sz="800" dirty="0" smtClean="0"/>
          </a:p>
          <a:p>
            <a:pPr>
              <a:buFont typeface="Arial" pitchFamily="34" charset="0"/>
              <a:buChar char="•"/>
            </a:pPr>
            <a:r>
              <a:rPr lang="en-US" sz="1600" dirty="0" smtClean="0"/>
              <a:t>  Basketball was biggest in </a:t>
            </a:r>
          </a:p>
          <a:p>
            <a:r>
              <a:rPr lang="en-US" sz="1600" dirty="0" smtClean="0"/>
              <a:t>    2000, followed by baseball</a:t>
            </a:r>
          </a:p>
          <a:p>
            <a:endParaRPr lang="en-US" sz="1000" dirty="0" smtClean="0"/>
          </a:p>
          <a:p>
            <a:pPr>
              <a:buFont typeface="Arial" pitchFamily="34" charset="0"/>
              <a:buChar char="•"/>
            </a:pPr>
            <a:r>
              <a:rPr lang="en-US" sz="1600" dirty="0" smtClean="0"/>
              <a:t>  In 1970, basketball was  </a:t>
            </a:r>
          </a:p>
          <a:p>
            <a:r>
              <a:rPr lang="en-US" sz="1600" dirty="0" smtClean="0"/>
              <a:t>    the lowest, baseball was </a:t>
            </a:r>
          </a:p>
          <a:p>
            <a:r>
              <a:rPr lang="en-US" sz="1600" dirty="0" smtClean="0"/>
              <a:t>    the  highest</a:t>
            </a:r>
          </a:p>
          <a:p>
            <a:endParaRPr lang="en-US" sz="1000" dirty="0" smtClean="0"/>
          </a:p>
          <a:p>
            <a:pPr>
              <a:buFont typeface="Arial" pitchFamily="34" charset="0"/>
              <a:buChar char="•"/>
            </a:pPr>
            <a:r>
              <a:rPr lang="en-US" sz="1600" dirty="0" smtClean="0"/>
              <a:t>  There was a sudden rise </a:t>
            </a:r>
          </a:p>
          <a:p>
            <a:r>
              <a:rPr lang="en-US" sz="1600" dirty="0" smtClean="0"/>
              <a:t>    beginning in 1980</a:t>
            </a:r>
          </a:p>
          <a:p>
            <a:endParaRPr lang="en-US" sz="1200" dirty="0" smtClean="0"/>
          </a:p>
          <a:p>
            <a:pPr>
              <a:buFont typeface="Arial" pitchFamily="34" charset="0"/>
              <a:buChar char="•"/>
            </a:pPr>
            <a:r>
              <a:rPr lang="en-US" sz="1600" dirty="0" smtClean="0"/>
              <a:t>   There was another sharp </a:t>
            </a:r>
          </a:p>
          <a:p>
            <a:r>
              <a:rPr lang="en-US" sz="1600" dirty="0" smtClean="0"/>
              <a:t>     rise for all sports in 1990</a:t>
            </a:r>
          </a:p>
          <a:p>
            <a:endParaRPr lang="en-US" sz="1050" dirty="0" smtClean="0"/>
          </a:p>
          <a:p>
            <a:pPr>
              <a:buFont typeface="Arial" pitchFamily="34" charset="0"/>
              <a:buChar char="•"/>
            </a:pPr>
            <a:r>
              <a:rPr lang="en-US" sz="1600" dirty="0" smtClean="0"/>
              <a:t>  Salaries in football began </a:t>
            </a:r>
          </a:p>
          <a:p>
            <a:r>
              <a:rPr lang="en-US" sz="1600" dirty="0" smtClean="0"/>
              <a:t>    to level off or even fall </a:t>
            </a:r>
          </a:p>
          <a:p>
            <a:r>
              <a:rPr lang="en-US" sz="1600" dirty="0" smtClean="0"/>
              <a:t>    from 1995  onwards</a:t>
            </a:r>
          </a:p>
          <a:p>
            <a:endParaRPr lang="en-US" sz="1600" dirty="0"/>
          </a:p>
        </p:txBody>
      </p:sp>
      <p:sp>
        <p:nvSpPr>
          <p:cNvPr id="61454" name="Rectangle 14"/>
          <p:cNvSpPr>
            <a:spLocks noChangeArrowheads="1"/>
          </p:cNvSpPr>
          <p:nvPr/>
        </p:nvSpPr>
        <p:spPr bwMode="black">
          <a:xfrm>
            <a:off x="5181600" y="2514600"/>
            <a:ext cx="3124200" cy="3718197"/>
          </a:xfrm>
          <a:prstGeom prst="rect">
            <a:avLst/>
          </a:prstGeom>
          <a:noFill/>
          <a:ln w="9525" algn="ctr">
            <a:noFill/>
            <a:miter lim="800000"/>
            <a:headEnd/>
            <a:tailEnd/>
          </a:ln>
          <a:effectLst/>
        </p:spPr>
        <p:txBody>
          <a:bodyPr wrap="square">
            <a:spAutoFit/>
          </a:bodyPr>
          <a:lstStyle/>
          <a:p>
            <a:pPr algn="ctr">
              <a:lnSpc>
                <a:spcPct val="120000"/>
              </a:lnSpc>
              <a:buClr>
                <a:srgbClr val="7B9B63"/>
              </a:buClr>
              <a:buSzPct val="60000"/>
              <a:buFont typeface="Arial" charset="0"/>
              <a:buNone/>
            </a:pPr>
            <a:r>
              <a:rPr lang="en-US" b="1" dirty="0" smtClean="0"/>
              <a:t>The graph shows US sports players salaries in dollars.</a:t>
            </a:r>
            <a:br>
              <a:rPr lang="en-US" b="1" dirty="0" smtClean="0"/>
            </a:br>
            <a:r>
              <a:rPr lang="en-US" b="1" dirty="0" smtClean="0"/>
              <a:t>In 1970, baseball players earned $125,000 a year, football players’ salaries averaged $99,000 a year, and basketball players earned about $43,000 annually.</a:t>
            </a:r>
            <a:br>
              <a:rPr lang="en-US" b="1" dirty="0" smtClean="0"/>
            </a:br>
            <a:endParaRPr lang="en-US" b="1" dirty="0">
              <a:solidFill>
                <a:schemeClr val="hlink"/>
              </a:solidFill>
              <a:cs typeface="Arial" charset="0"/>
            </a:endParaRPr>
          </a:p>
        </p:txBody>
      </p:sp>
      <p:sp>
        <p:nvSpPr>
          <p:cNvPr id="61458" name="AutoShape 18"/>
          <p:cNvSpPr>
            <a:spLocks noChangeArrowheads="1"/>
          </p:cNvSpPr>
          <p:nvPr/>
        </p:nvSpPr>
        <p:spPr bwMode="gray">
          <a:xfrm rot="11458160" flipH="1" flipV="1">
            <a:off x="3552635" y="1581533"/>
            <a:ext cx="1544638" cy="1447800"/>
          </a:xfrm>
          <a:custGeom>
            <a:avLst/>
            <a:gdLst>
              <a:gd name="G0" fmla="+- -4337933 0 0"/>
              <a:gd name="G1" fmla="+- -10037183 0 0"/>
              <a:gd name="G2" fmla="+- -4337933 0 -10037183"/>
              <a:gd name="G3" fmla="+- 10800 0 0"/>
              <a:gd name="G4" fmla="+- 0 0 -4337933"/>
              <a:gd name="T0" fmla="*/ 360 256 1"/>
              <a:gd name="T1" fmla="*/ 0 256 1"/>
              <a:gd name="G5" fmla="+- G2 T0 T1"/>
              <a:gd name="G6" fmla="?: G2 G2 G5"/>
              <a:gd name="G7" fmla="+- 0 0 G6"/>
              <a:gd name="G8" fmla="+- 8154 0 0"/>
              <a:gd name="G9" fmla="+- 0 0 -10037183"/>
              <a:gd name="G10" fmla="+- 8154 0 2700"/>
              <a:gd name="G11" fmla="cos G10 -4337933"/>
              <a:gd name="G12" fmla="sin G10 -4337933"/>
              <a:gd name="G13" fmla="cos 13500 -4337933"/>
              <a:gd name="G14" fmla="sin 13500 -4337933"/>
              <a:gd name="G15" fmla="+- G11 10800 0"/>
              <a:gd name="G16" fmla="+- G12 10800 0"/>
              <a:gd name="G17" fmla="+- G13 10800 0"/>
              <a:gd name="G18" fmla="+- G14 10800 0"/>
              <a:gd name="G19" fmla="*/ 8154 1 2"/>
              <a:gd name="G20" fmla="+- G19 5400 0"/>
              <a:gd name="G21" fmla="cos G20 -4337933"/>
              <a:gd name="G22" fmla="sin G20 -4337933"/>
              <a:gd name="G23" fmla="+- G21 10800 0"/>
              <a:gd name="G24" fmla="+- G12 G23 G22"/>
              <a:gd name="G25" fmla="+- G22 G23 G11"/>
              <a:gd name="G26" fmla="cos 10800 -4337933"/>
              <a:gd name="G27" fmla="sin 10800 -4337933"/>
              <a:gd name="G28" fmla="cos 8154 -4337933"/>
              <a:gd name="G29" fmla="sin 8154 -4337933"/>
              <a:gd name="G30" fmla="+- G26 10800 0"/>
              <a:gd name="G31" fmla="+- G27 10800 0"/>
              <a:gd name="G32" fmla="+- G28 10800 0"/>
              <a:gd name="G33" fmla="+- G29 10800 0"/>
              <a:gd name="G34" fmla="+- G19 5400 0"/>
              <a:gd name="G35" fmla="cos G34 -10037183"/>
              <a:gd name="G36" fmla="sin G34 -10037183"/>
              <a:gd name="G37" fmla="+/ -10037183 -4337933 2"/>
              <a:gd name="T2" fmla="*/ 180 256 1"/>
              <a:gd name="T3" fmla="*/ 0 256 1"/>
              <a:gd name="G38" fmla="+- G37 T2 T3"/>
              <a:gd name="G39" fmla="?: G2 G37 G38"/>
              <a:gd name="G40" fmla="cos 10800 G39"/>
              <a:gd name="G41" fmla="sin 10800 G39"/>
              <a:gd name="G42" fmla="cos 8154 G39"/>
              <a:gd name="G43" fmla="sin 8154 G39"/>
              <a:gd name="G44" fmla="+- G40 10800 0"/>
              <a:gd name="G45" fmla="+- G41 10800 0"/>
              <a:gd name="G46" fmla="+- G42 10800 0"/>
              <a:gd name="G47" fmla="+- G43 10800 0"/>
              <a:gd name="G48" fmla="+- G35 10800 0"/>
              <a:gd name="G49" fmla="+- G36 10800 0"/>
              <a:gd name="T4" fmla="*/ 7164 w 21600"/>
              <a:gd name="T5" fmla="*/ 630 h 21600"/>
              <a:gd name="T6" fmla="*/ 2344 w 21600"/>
              <a:gd name="T7" fmla="*/ 6520 h 21600"/>
              <a:gd name="T8" fmla="*/ 8054 w 21600"/>
              <a:gd name="T9" fmla="*/ 3121 h 21600"/>
              <a:gd name="T10" fmla="*/ 16249 w 21600"/>
              <a:gd name="T11" fmla="*/ -1552 h 21600"/>
              <a:gd name="T12" fmla="*/ 18306 w 21600"/>
              <a:gd name="T13" fmla="*/ 3753 h 21600"/>
              <a:gd name="T14" fmla="*/ 13001 w 21600"/>
              <a:gd name="T15" fmla="*/ 58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091" y="3339"/>
                </a:moveTo>
                <a:cubicBezTo>
                  <a:pt x="13054" y="2882"/>
                  <a:pt x="11933" y="2646"/>
                  <a:pt x="10800" y="2646"/>
                </a:cubicBezTo>
                <a:cubicBezTo>
                  <a:pt x="7725" y="2645"/>
                  <a:pt x="4912" y="4374"/>
                  <a:pt x="3524" y="7117"/>
                </a:cubicBezTo>
                <a:lnTo>
                  <a:pt x="1163" y="5922"/>
                </a:lnTo>
                <a:cubicBezTo>
                  <a:pt x="3002" y="2290"/>
                  <a:pt x="6728" y="-1"/>
                  <a:pt x="10800" y="0"/>
                </a:cubicBezTo>
                <a:cubicBezTo>
                  <a:pt x="12301" y="0"/>
                  <a:pt x="13786" y="313"/>
                  <a:pt x="15159" y="919"/>
                </a:cubicBezTo>
                <a:lnTo>
                  <a:pt x="16249" y="-1552"/>
                </a:lnTo>
                <a:lnTo>
                  <a:pt x="18306" y="3753"/>
                </a:lnTo>
                <a:lnTo>
                  <a:pt x="13001" y="5810"/>
                </a:lnTo>
                <a:lnTo>
                  <a:pt x="14091" y="3339"/>
                </a:lnTo>
                <a:close/>
              </a:path>
            </a:pathLst>
          </a:custGeom>
          <a:solidFill>
            <a:schemeClr val="accent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54097"/>
            <a:ext cx="4402137" cy="5011013"/>
          </a:xfrm>
          <a:prstGeom prst="rect">
            <a:avLst/>
          </a:prstGeom>
          <a:noFill/>
          <a:ln w="60325" cmpd="sng">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381000"/>
            <a:ext cx="5448299" cy="842962"/>
          </a:xfrm>
        </p:spPr>
        <p:txBody>
          <a:bodyPr/>
          <a:lstStyle/>
          <a:p>
            <a:r>
              <a:rPr lang="en-US" dirty="0" smtClean="0"/>
              <a:t>GROUPING Information</a:t>
            </a:r>
            <a:endParaRPr lang="en-US" dirty="0"/>
          </a:p>
        </p:txBody>
      </p:sp>
      <p:pic>
        <p:nvPicPr>
          <p:cNvPr id="12" name="Picture 2" descr="http://www.heathersanimations.com/children/k6.gif"/>
          <p:cNvPicPr>
            <a:picLocks noChangeAspect="1" noChangeArrowheads="1" noCrop="1"/>
          </p:cNvPicPr>
          <p:nvPr/>
        </p:nvPicPr>
        <p:blipFill>
          <a:blip r:embed="rId3" cstate="print"/>
          <a:srcRect/>
          <a:stretch>
            <a:fillRect/>
          </a:stretch>
        </p:blipFill>
        <p:spPr bwMode="auto">
          <a:xfrm flipH="1">
            <a:off x="6144864" y="3769011"/>
            <a:ext cx="1866334" cy="2218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1058068" y="1752600"/>
            <a:ext cx="4114800" cy="5047536"/>
          </a:xfrm>
          <a:prstGeom prst="rect">
            <a:avLst/>
          </a:prstGeom>
        </p:spPr>
        <p:txBody>
          <a:bodyPr wrap="square">
            <a:spAutoFit/>
          </a:bodyPr>
          <a:lstStyle/>
          <a:p>
            <a:pPr lvl="0"/>
            <a:r>
              <a:rPr lang="en-US" dirty="0">
                <a:solidFill>
                  <a:prstClr val="black"/>
                </a:solidFill>
              </a:rPr>
              <a:t>Sometimes there is just too much information in a graph. </a:t>
            </a:r>
            <a:endParaRPr lang="en-US" dirty="0" smtClean="0">
              <a:solidFill>
                <a:prstClr val="black"/>
              </a:solidFill>
            </a:endParaRPr>
          </a:p>
          <a:p>
            <a:pPr lvl="0"/>
            <a:endParaRPr lang="en-US" dirty="0">
              <a:solidFill>
                <a:prstClr val="black"/>
              </a:solidFill>
            </a:endParaRPr>
          </a:p>
          <a:p>
            <a:pPr lvl="0"/>
            <a:r>
              <a:rPr lang="en-US" dirty="0">
                <a:solidFill>
                  <a:prstClr val="black"/>
                </a:solidFill>
              </a:rPr>
              <a:t>You may need to </a:t>
            </a:r>
            <a:r>
              <a:rPr lang="en-US" b="1" dirty="0">
                <a:solidFill>
                  <a:prstClr val="black"/>
                </a:solidFill>
              </a:rPr>
              <a:t>group</a:t>
            </a:r>
            <a:r>
              <a:rPr lang="en-US" dirty="0">
                <a:solidFill>
                  <a:prstClr val="black"/>
                </a:solidFill>
              </a:rPr>
              <a:t> information. </a:t>
            </a:r>
          </a:p>
          <a:p>
            <a:pPr lvl="0"/>
            <a:r>
              <a:rPr lang="en-US" dirty="0">
                <a:solidFill>
                  <a:prstClr val="black"/>
                </a:solidFill>
              </a:rPr>
              <a:t>Put  two or three similar or related things together.  This makes it easier for the reader to understand. It is also less work for you, because you can put more than one piece of information in a sentence</a:t>
            </a:r>
            <a:r>
              <a:rPr lang="en-US" dirty="0" smtClean="0">
                <a:solidFill>
                  <a:prstClr val="black"/>
                </a:solidFill>
              </a:rPr>
              <a:t>.</a:t>
            </a:r>
          </a:p>
          <a:p>
            <a:pPr lvl="0"/>
            <a:endParaRPr lang="en-US" dirty="0">
              <a:solidFill>
                <a:prstClr val="black"/>
              </a:solidFill>
            </a:endParaRPr>
          </a:p>
          <a:p>
            <a:pPr lvl="0"/>
            <a:r>
              <a:rPr lang="en-US" dirty="0">
                <a:solidFill>
                  <a:prstClr val="black"/>
                </a:solidFill>
              </a:rPr>
              <a:t>For example, you might be able to divide a list into three groups. Often there is one group at the top, one in the middle, and one at the bottom.</a:t>
            </a:r>
            <a:endParaRPr lang="en-US" dirty="0" smtClean="0">
              <a:solidFill>
                <a:prstClr val="black"/>
              </a:solidFill>
            </a:endParaRPr>
          </a:p>
          <a:p>
            <a:pPr lvl="0"/>
            <a:endParaRPr lang="en-US" sz="1600" dirty="0">
              <a:solidFill>
                <a:prstClr val="black"/>
              </a:solidFill>
            </a:endParaRPr>
          </a:p>
          <a:p>
            <a:pPr lvl="0"/>
            <a:endParaRPr lang="en-US" dirty="0">
              <a:solidFill>
                <a:prstClr val="black"/>
              </a:solidFill>
            </a:endParaRPr>
          </a:p>
          <a:p>
            <a:pPr lvl="0"/>
            <a:endParaRPr lang="en-US" dirty="0">
              <a:solidFill>
                <a:prstClr val="black"/>
              </a:solidFill>
            </a:endParaRPr>
          </a:p>
        </p:txBody>
      </p:sp>
      <p:pic>
        <p:nvPicPr>
          <p:cNvPr id="6" name="Picture 5" descr="imagesCAJH14EU.jpg"/>
          <p:cNvPicPr>
            <a:picLocks noChangeAspect="1"/>
          </p:cNvPicPr>
          <p:nvPr/>
        </p:nvPicPr>
        <p:blipFill>
          <a:blip r:embed="rId4" cstate="print">
            <a:lum bright="-2000" contrast="36000"/>
          </a:blip>
          <a:stretch>
            <a:fillRect/>
          </a:stretch>
        </p:blipFill>
        <p:spPr>
          <a:xfrm rot="1365578">
            <a:off x="298711" y="1210673"/>
            <a:ext cx="933856" cy="944349"/>
          </a:xfrm>
          <a:prstGeom prst="rect">
            <a:avLst/>
          </a:prstGeom>
          <a:ln>
            <a:noFill/>
          </a:ln>
          <a:effectLst>
            <a:softEdge rad="112500"/>
          </a:effectLst>
        </p:spPr>
      </p:pic>
      <p:pic>
        <p:nvPicPr>
          <p:cNvPr id="107524" name="Picture 4" descr="http://doctorielts.files.wordpress.com/2012/08/11901345_s.jpg?w=5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82847"/>
            <a:ext cx="2444412" cy="1759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448299" cy="842962"/>
          </a:xfrm>
        </p:spPr>
        <p:txBody>
          <a:bodyPr/>
          <a:lstStyle/>
          <a:p>
            <a:r>
              <a:rPr lang="en-US" dirty="0" smtClean="0"/>
              <a:t>GROUPING Information</a:t>
            </a:r>
            <a:endParaRPr lang="en-US" dirty="0"/>
          </a:p>
        </p:txBody>
      </p:sp>
      <p:sp>
        <p:nvSpPr>
          <p:cNvPr id="10" name="Rectangle 9"/>
          <p:cNvSpPr/>
          <p:nvPr/>
        </p:nvSpPr>
        <p:spPr>
          <a:xfrm>
            <a:off x="1066800" y="5486400"/>
            <a:ext cx="7391400" cy="1107996"/>
          </a:xfrm>
          <a:prstGeom prst="rect">
            <a:avLst/>
          </a:prstGeom>
        </p:spPr>
        <p:txBody>
          <a:bodyPr wrap="square">
            <a:spAutoFit/>
          </a:bodyPr>
          <a:lstStyle/>
          <a:p>
            <a:pPr algn="ctr"/>
            <a:r>
              <a:rPr lang="en-US" sz="2400" b="1" i="1" dirty="0" smtClean="0"/>
              <a:t>This  graph shows the number of Internet users </a:t>
            </a:r>
          </a:p>
          <a:p>
            <a:pPr algn="ctr"/>
            <a:r>
              <a:rPr lang="en-US" sz="2400" b="1" i="1" dirty="0" smtClean="0"/>
              <a:t>in European countries in 2000.</a:t>
            </a:r>
          </a:p>
          <a:p>
            <a:endParaRPr lang="en-US" dirty="0" smtClean="0"/>
          </a:p>
        </p:txBody>
      </p:sp>
      <p:pic>
        <p:nvPicPr>
          <p:cNvPr id="5" name="Picture 2" descr="http://writefix.com/wp-content/uploads/2011/09/internetmark.gif"/>
          <p:cNvPicPr>
            <a:picLocks noChangeAspect="1" noChangeArrowheads="1" noCrop="1"/>
          </p:cNvPicPr>
          <p:nvPr/>
        </p:nvPicPr>
        <p:blipFill>
          <a:blip r:embed="rId2" cstate="print"/>
          <a:srcRect/>
          <a:stretch>
            <a:fillRect/>
          </a:stretch>
        </p:blipFill>
        <p:spPr bwMode="auto">
          <a:xfrm>
            <a:off x="1143000" y="1371600"/>
            <a:ext cx="6858000" cy="39534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6"/>
          <p:cNvSpPr>
            <a:spLocks noChangeArrowheads="1"/>
          </p:cNvSpPr>
          <p:nvPr/>
        </p:nvSpPr>
        <p:spPr bwMode="gray">
          <a:xfrm>
            <a:off x="990600" y="1371600"/>
            <a:ext cx="1828800" cy="1095375"/>
          </a:xfrm>
          <a:prstGeom prst="homePlate">
            <a:avLst>
              <a:gd name="adj" fmla="val 30254"/>
            </a:avLst>
          </a:prstGeom>
          <a:solidFill>
            <a:srgbClr val="0070C0"/>
          </a:solidFill>
          <a:ln w="9525">
            <a:noFill/>
            <a:miter lim="800000"/>
            <a:headEnd/>
            <a:tailEnd/>
          </a:ln>
          <a:effectLst/>
        </p:spPr>
        <p:txBody>
          <a:bodyPr wrap="none" anchor="ctr"/>
          <a:lstStyle/>
          <a:p>
            <a:endParaRPr lang="en-US"/>
          </a:p>
        </p:txBody>
      </p:sp>
      <p:sp>
        <p:nvSpPr>
          <p:cNvPr id="51202" name="Rectangle 2"/>
          <p:cNvSpPr>
            <a:spLocks noGrp="1" noChangeArrowheads="1"/>
          </p:cNvSpPr>
          <p:nvPr>
            <p:ph type="title"/>
          </p:nvPr>
        </p:nvSpPr>
        <p:spPr>
          <a:xfrm>
            <a:off x="457200" y="304800"/>
            <a:ext cx="6365875" cy="842962"/>
          </a:xfrm>
        </p:spPr>
        <p:txBody>
          <a:bodyPr/>
          <a:lstStyle/>
          <a:p>
            <a:r>
              <a:rPr lang="en-US" dirty="0" smtClean="0"/>
              <a:t>GROUPING Information</a:t>
            </a:r>
          </a:p>
        </p:txBody>
      </p:sp>
      <p:sp>
        <p:nvSpPr>
          <p:cNvPr id="51205" name="AutoShape 5"/>
          <p:cNvSpPr>
            <a:spLocks noChangeArrowheads="1"/>
          </p:cNvSpPr>
          <p:nvPr/>
        </p:nvSpPr>
        <p:spPr bwMode="gray">
          <a:xfrm>
            <a:off x="1004888" y="2438400"/>
            <a:ext cx="1814512" cy="1143000"/>
          </a:xfrm>
          <a:prstGeom prst="homePlate">
            <a:avLst>
              <a:gd name="adj" fmla="val 30254"/>
            </a:avLst>
          </a:prstGeom>
          <a:gradFill rotWithShape="1">
            <a:gsLst>
              <a:gs pos="0">
                <a:schemeClr val="folHlink"/>
              </a:gs>
              <a:gs pos="100000">
                <a:schemeClr val="folHlink">
                  <a:gamma/>
                  <a:tint val="69804"/>
                  <a:invGamma/>
                </a:schemeClr>
              </a:gs>
            </a:gsLst>
            <a:lin ang="0" scaled="1"/>
          </a:gradFill>
          <a:ln w="9525">
            <a:noFill/>
            <a:miter lim="800000"/>
            <a:headEnd/>
            <a:tailEnd/>
          </a:ln>
          <a:effectLst/>
        </p:spPr>
        <p:txBody>
          <a:bodyPr wrap="none" anchor="ctr"/>
          <a:lstStyle/>
          <a:p>
            <a:r>
              <a:rPr lang="en-US" b="1" dirty="0" smtClean="0">
                <a:solidFill>
                  <a:srgbClr val="FFFFFF"/>
                </a:solidFill>
              </a:rPr>
              <a:t>Group 2</a:t>
            </a:r>
          </a:p>
          <a:p>
            <a:endParaRPr lang="en-US" dirty="0"/>
          </a:p>
        </p:txBody>
      </p:sp>
      <p:sp>
        <p:nvSpPr>
          <p:cNvPr id="51206" name="AutoShape 6"/>
          <p:cNvSpPr>
            <a:spLocks noChangeArrowheads="1"/>
          </p:cNvSpPr>
          <p:nvPr/>
        </p:nvSpPr>
        <p:spPr bwMode="gray">
          <a:xfrm>
            <a:off x="990600" y="3581400"/>
            <a:ext cx="1828800" cy="1143000"/>
          </a:xfrm>
          <a:prstGeom prst="homePlate">
            <a:avLst>
              <a:gd name="adj" fmla="val 30254"/>
            </a:avLst>
          </a:prstGeom>
          <a:gradFill rotWithShape="1">
            <a:gsLst>
              <a:gs pos="0">
                <a:schemeClr val="accent2"/>
              </a:gs>
              <a:gs pos="100000">
                <a:schemeClr val="accent2">
                  <a:gamma/>
                  <a:tint val="69804"/>
                  <a:invGamma/>
                </a:schemeClr>
              </a:gs>
            </a:gsLst>
            <a:lin ang="0" scaled="1"/>
          </a:gradFill>
          <a:ln w="9525">
            <a:noFill/>
            <a:miter lim="800000"/>
            <a:headEnd/>
            <a:tailEnd/>
          </a:ln>
          <a:effectLst/>
        </p:spPr>
        <p:txBody>
          <a:bodyPr wrap="none" anchor="ctr"/>
          <a:lstStyle/>
          <a:p>
            <a:endParaRPr lang="en-US"/>
          </a:p>
        </p:txBody>
      </p:sp>
      <p:sp>
        <p:nvSpPr>
          <p:cNvPr id="51207" name="AutoShape 7"/>
          <p:cNvSpPr>
            <a:spLocks noChangeArrowheads="1"/>
          </p:cNvSpPr>
          <p:nvPr/>
        </p:nvSpPr>
        <p:spPr bwMode="gray">
          <a:xfrm>
            <a:off x="1000125" y="4724400"/>
            <a:ext cx="1819275" cy="1066800"/>
          </a:xfrm>
          <a:prstGeom prst="homePlate">
            <a:avLst>
              <a:gd name="adj" fmla="val 30254"/>
            </a:avLst>
          </a:prstGeom>
          <a:gradFill rotWithShape="1">
            <a:gsLst>
              <a:gs pos="0">
                <a:schemeClr val="hlink"/>
              </a:gs>
              <a:gs pos="100000">
                <a:schemeClr val="hlink">
                  <a:gamma/>
                  <a:tint val="69804"/>
                  <a:invGamma/>
                </a:schemeClr>
              </a:gs>
            </a:gsLst>
            <a:lin ang="0" scaled="1"/>
          </a:gradFill>
          <a:ln w="9525">
            <a:noFill/>
            <a:miter lim="800000"/>
            <a:headEnd/>
            <a:tailEnd/>
          </a:ln>
          <a:effectLst/>
        </p:spPr>
        <p:txBody>
          <a:bodyPr wrap="none" anchor="ctr"/>
          <a:lstStyle/>
          <a:p>
            <a:endParaRPr lang="en-US"/>
          </a:p>
        </p:txBody>
      </p:sp>
      <p:sp>
        <p:nvSpPr>
          <p:cNvPr id="51222" name="Rectangle 22"/>
          <p:cNvSpPr>
            <a:spLocks noChangeArrowheads="1"/>
          </p:cNvSpPr>
          <p:nvPr/>
        </p:nvSpPr>
        <p:spPr bwMode="gray">
          <a:xfrm>
            <a:off x="990600" y="4800600"/>
            <a:ext cx="1371600" cy="400110"/>
          </a:xfrm>
          <a:prstGeom prst="rect">
            <a:avLst/>
          </a:prstGeom>
          <a:noFill/>
          <a:ln w="9525">
            <a:noFill/>
            <a:miter lim="800000"/>
            <a:headEnd/>
            <a:tailEnd/>
          </a:ln>
          <a:effectLst/>
        </p:spPr>
        <p:txBody>
          <a:bodyPr wrap="square">
            <a:spAutoFit/>
          </a:bodyPr>
          <a:lstStyle/>
          <a:p>
            <a:pPr algn="ctr"/>
            <a:r>
              <a:rPr lang="en-US" sz="2000" b="1" dirty="0" smtClean="0">
                <a:solidFill>
                  <a:srgbClr val="FFFFFF"/>
                </a:solidFill>
              </a:rPr>
              <a:t>Group 4</a:t>
            </a:r>
            <a:endParaRPr lang="en-US" sz="2000" b="1" dirty="0">
              <a:solidFill>
                <a:srgbClr val="FFFFFF"/>
              </a:solidFill>
            </a:endParaRPr>
          </a:p>
        </p:txBody>
      </p:sp>
      <p:sp>
        <p:nvSpPr>
          <p:cNvPr id="51223" name="Rectangle 23"/>
          <p:cNvSpPr>
            <a:spLocks noChangeArrowheads="1"/>
          </p:cNvSpPr>
          <p:nvPr/>
        </p:nvSpPr>
        <p:spPr bwMode="gray">
          <a:xfrm>
            <a:off x="914400" y="3581400"/>
            <a:ext cx="1403350" cy="400110"/>
          </a:xfrm>
          <a:prstGeom prst="rect">
            <a:avLst/>
          </a:prstGeom>
          <a:noFill/>
          <a:ln w="9525">
            <a:noFill/>
            <a:miter lim="800000"/>
            <a:headEnd/>
            <a:tailEnd/>
          </a:ln>
          <a:effectLst/>
        </p:spPr>
        <p:txBody>
          <a:bodyPr wrap="square">
            <a:spAutoFit/>
          </a:bodyPr>
          <a:lstStyle/>
          <a:p>
            <a:pPr algn="ctr"/>
            <a:r>
              <a:rPr lang="en-US" sz="2000" b="1" dirty="0" smtClean="0">
                <a:solidFill>
                  <a:srgbClr val="FFFFFF"/>
                </a:solidFill>
              </a:rPr>
              <a:t>Group 3</a:t>
            </a:r>
            <a:endParaRPr lang="en-US" sz="2000" b="1" dirty="0">
              <a:solidFill>
                <a:srgbClr val="FFFFFF"/>
              </a:solidFill>
            </a:endParaRPr>
          </a:p>
        </p:txBody>
      </p:sp>
      <p:sp>
        <p:nvSpPr>
          <p:cNvPr id="34" name="Rectangle 23"/>
          <p:cNvSpPr>
            <a:spLocks noChangeArrowheads="1"/>
          </p:cNvSpPr>
          <p:nvPr/>
        </p:nvSpPr>
        <p:spPr bwMode="gray">
          <a:xfrm>
            <a:off x="914400" y="1447800"/>
            <a:ext cx="1403350" cy="400110"/>
          </a:xfrm>
          <a:prstGeom prst="rect">
            <a:avLst/>
          </a:prstGeom>
          <a:noFill/>
          <a:ln w="9525">
            <a:noFill/>
            <a:miter lim="800000"/>
            <a:headEnd/>
            <a:tailEnd/>
          </a:ln>
          <a:effectLst/>
        </p:spPr>
        <p:txBody>
          <a:bodyPr wrap="square">
            <a:spAutoFit/>
          </a:bodyPr>
          <a:lstStyle/>
          <a:p>
            <a:pPr algn="ctr"/>
            <a:r>
              <a:rPr lang="en-US" sz="2000" b="1" dirty="0" smtClean="0">
                <a:solidFill>
                  <a:srgbClr val="FFFFFF"/>
                </a:solidFill>
              </a:rPr>
              <a:t>Group 1</a:t>
            </a:r>
            <a:endParaRPr lang="en-US" sz="2000" b="1" dirty="0">
              <a:solidFill>
                <a:srgbClr val="FFFFFF"/>
              </a:solidFill>
            </a:endParaRPr>
          </a:p>
        </p:txBody>
      </p:sp>
      <p:sp>
        <p:nvSpPr>
          <p:cNvPr id="36" name="Rectangle 19"/>
          <p:cNvSpPr>
            <a:spLocks noChangeArrowheads="1"/>
          </p:cNvSpPr>
          <p:nvPr/>
        </p:nvSpPr>
        <p:spPr bwMode="gray">
          <a:xfrm>
            <a:off x="2819400" y="1371600"/>
            <a:ext cx="2362200" cy="1021883"/>
          </a:xfrm>
          <a:prstGeom prst="rect">
            <a:avLst/>
          </a:prstGeom>
          <a:solidFill>
            <a:schemeClr val="bg1"/>
          </a:solidFill>
          <a:ln w="9525">
            <a:noFill/>
            <a:miter lim="800000"/>
            <a:headEnd/>
            <a:tailEnd/>
          </a:ln>
          <a:effectLst/>
        </p:spPr>
        <p:txBody>
          <a:bodyPr wrap="square">
            <a:spAutoFit/>
          </a:bodyPr>
          <a:lstStyle/>
          <a:p>
            <a:pPr>
              <a:lnSpc>
                <a:spcPct val="110000"/>
              </a:lnSpc>
              <a:spcBef>
                <a:spcPct val="50000"/>
              </a:spcBef>
            </a:pPr>
            <a:r>
              <a:rPr lang="en-US" sz="1400" b="1" dirty="0" smtClean="0"/>
              <a:t>Finland, Sweden, Netherlands, and Denmark (about 40 users per 100)</a:t>
            </a:r>
            <a:endParaRPr lang="en-US" sz="1400" b="1" dirty="0">
              <a:solidFill>
                <a:srgbClr val="000000"/>
              </a:solidFill>
            </a:endParaRPr>
          </a:p>
        </p:txBody>
      </p:sp>
      <p:sp>
        <p:nvSpPr>
          <p:cNvPr id="37" name="Rectangle 19"/>
          <p:cNvSpPr>
            <a:spLocks noChangeArrowheads="1"/>
          </p:cNvSpPr>
          <p:nvPr/>
        </p:nvSpPr>
        <p:spPr bwMode="gray">
          <a:xfrm>
            <a:off x="2819400" y="2514600"/>
            <a:ext cx="2362200" cy="803297"/>
          </a:xfrm>
          <a:prstGeom prst="rect">
            <a:avLst/>
          </a:prstGeom>
          <a:solidFill>
            <a:schemeClr val="bg1"/>
          </a:solidFill>
          <a:ln w="9525">
            <a:noFill/>
            <a:miter lim="800000"/>
            <a:headEnd/>
            <a:tailEnd/>
          </a:ln>
          <a:effectLst/>
        </p:spPr>
        <p:txBody>
          <a:bodyPr wrap="square">
            <a:spAutoFit/>
          </a:bodyPr>
          <a:lstStyle/>
          <a:p>
            <a:pPr>
              <a:lnSpc>
                <a:spcPct val="110000"/>
              </a:lnSpc>
              <a:spcBef>
                <a:spcPct val="50000"/>
              </a:spcBef>
            </a:pPr>
            <a:r>
              <a:rPr lang="en-US" sz="1400" b="1" dirty="0" smtClean="0"/>
              <a:t>Germany, Austria, UK (about 20 to 25 users per 100)</a:t>
            </a:r>
            <a:endParaRPr lang="en-US" sz="1400" b="1" dirty="0">
              <a:solidFill>
                <a:srgbClr val="000000"/>
              </a:solidFill>
            </a:endParaRPr>
          </a:p>
        </p:txBody>
      </p:sp>
      <p:sp>
        <p:nvSpPr>
          <p:cNvPr id="38" name="Rectangle 19"/>
          <p:cNvSpPr>
            <a:spLocks noChangeArrowheads="1"/>
          </p:cNvSpPr>
          <p:nvPr/>
        </p:nvSpPr>
        <p:spPr bwMode="gray">
          <a:xfrm>
            <a:off x="2819400" y="4800600"/>
            <a:ext cx="2362200" cy="784895"/>
          </a:xfrm>
          <a:prstGeom prst="rect">
            <a:avLst/>
          </a:prstGeom>
          <a:solidFill>
            <a:schemeClr val="bg1"/>
          </a:solidFill>
          <a:ln w="9525">
            <a:noFill/>
            <a:miter lim="800000"/>
            <a:headEnd/>
            <a:tailEnd/>
          </a:ln>
          <a:effectLst/>
        </p:spPr>
        <p:txBody>
          <a:bodyPr wrap="square">
            <a:spAutoFit/>
          </a:bodyPr>
          <a:lstStyle/>
          <a:p>
            <a:pPr>
              <a:lnSpc>
                <a:spcPct val="110000"/>
              </a:lnSpc>
              <a:spcBef>
                <a:spcPct val="50000"/>
              </a:spcBef>
            </a:pPr>
            <a:r>
              <a:rPr lang="en-US" sz="1400" b="1" dirty="0" smtClean="0"/>
              <a:t>Spain, Portugal, Greece (less than 10% Internet users)</a:t>
            </a:r>
            <a:endParaRPr lang="en-US" sz="1400" b="1" dirty="0">
              <a:solidFill>
                <a:srgbClr val="000000"/>
              </a:solidFill>
            </a:endParaRPr>
          </a:p>
        </p:txBody>
      </p:sp>
      <p:sp>
        <p:nvSpPr>
          <p:cNvPr id="39" name="Rectangle 19"/>
          <p:cNvSpPr>
            <a:spLocks noChangeArrowheads="1"/>
          </p:cNvSpPr>
          <p:nvPr/>
        </p:nvSpPr>
        <p:spPr bwMode="gray">
          <a:xfrm>
            <a:off x="2819400" y="3733800"/>
            <a:ext cx="2362200" cy="547907"/>
          </a:xfrm>
          <a:prstGeom prst="rect">
            <a:avLst/>
          </a:prstGeom>
          <a:solidFill>
            <a:schemeClr val="bg1"/>
          </a:solidFill>
          <a:ln w="9525">
            <a:noFill/>
            <a:miter lim="800000"/>
            <a:headEnd/>
            <a:tailEnd/>
          </a:ln>
          <a:effectLst/>
        </p:spPr>
        <p:txBody>
          <a:bodyPr wrap="square">
            <a:spAutoFit/>
          </a:bodyPr>
          <a:lstStyle/>
          <a:p>
            <a:pPr>
              <a:lnSpc>
                <a:spcPct val="110000"/>
              </a:lnSpc>
              <a:spcBef>
                <a:spcPct val="50000"/>
              </a:spcBef>
            </a:pPr>
            <a:r>
              <a:rPr lang="en-US" sz="1400" b="1" dirty="0" smtClean="0"/>
              <a:t>Ireland, Belgium, France and Italy (14-16 users)</a:t>
            </a:r>
            <a:endParaRPr lang="en-US" sz="1400" b="1" dirty="0">
              <a:solidFill>
                <a:srgbClr val="000000"/>
              </a:solidFill>
            </a:endParaRPr>
          </a:p>
        </p:txBody>
      </p:sp>
      <p:pic>
        <p:nvPicPr>
          <p:cNvPr id="40" name="Picture 2" descr="http://writefix.com/wp-content/uploads/2011/09/internetmark.gif"/>
          <p:cNvPicPr>
            <a:picLocks noChangeAspect="1" noChangeArrowheads="1" noCrop="1"/>
          </p:cNvPicPr>
          <p:nvPr/>
        </p:nvPicPr>
        <p:blipFill>
          <a:blip r:embed="rId3" cstate="print"/>
          <a:srcRect/>
          <a:stretch>
            <a:fillRect/>
          </a:stretch>
        </p:blipFill>
        <p:spPr bwMode="auto">
          <a:xfrm>
            <a:off x="5410200" y="1447800"/>
            <a:ext cx="3357465" cy="1935479"/>
          </a:xfrm>
          <a:prstGeom prst="rect">
            <a:avLst/>
          </a:prstGeom>
          <a:ln>
            <a:noFill/>
          </a:ln>
          <a:effectLst>
            <a:outerShdw blurRad="292100" dist="139700" dir="2700000" algn="tl" rotWithShape="0">
              <a:srgbClr val="333333">
                <a:alpha val="65000"/>
              </a:srgbClr>
            </a:outerShdw>
          </a:effectLst>
        </p:spPr>
      </p:pic>
      <p:pic>
        <p:nvPicPr>
          <p:cNvPr id="43" name="Picture 42" descr="IELTS-Writing-Module.jpg"/>
          <p:cNvPicPr>
            <a:picLocks noChangeAspect="1"/>
          </p:cNvPicPr>
          <p:nvPr/>
        </p:nvPicPr>
        <p:blipFill>
          <a:blip r:embed="rId4" cstate="print"/>
          <a:stretch>
            <a:fillRect/>
          </a:stretch>
        </p:blipFill>
        <p:spPr>
          <a:xfrm>
            <a:off x="6172200" y="4038600"/>
            <a:ext cx="18288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http://yourieltstutor.com/wp-content/uploads/2012/08/Fotolia_24817953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4048125" cy="2686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Vocabulary </a:t>
            </a:r>
            <a:endParaRPr lang="en-US" dirty="0"/>
          </a:p>
        </p:txBody>
      </p:sp>
      <p:sp>
        <p:nvSpPr>
          <p:cNvPr id="8" name="Rectangle 5"/>
          <p:cNvSpPr>
            <a:spLocks noChangeArrowheads="1"/>
          </p:cNvSpPr>
          <p:nvPr/>
        </p:nvSpPr>
        <p:spPr bwMode="gray">
          <a:xfrm>
            <a:off x="838200" y="1422886"/>
            <a:ext cx="6903720" cy="2524274"/>
          </a:xfrm>
          <a:prstGeom prst="rect">
            <a:avLst/>
          </a:prstGeom>
          <a:solidFill>
            <a:srgbClr val="FFFFFF"/>
          </a:solidFill>
          <a:ln w="38100">
            <a:solidFill>
              <a:schemeClr val="hlink"/>
            </a:solidFill>
            <a:miter lim="800000"/>
            <a:headEnd/>
            <a:tailEnd/>
          </a:ln>
          <a:effectLst/>
        </p:spPr>
        <p:txBody>
          <a:bodyPr wrap="none" anchor="ctr"/>
          <a:lstStyle/>
          <a:p>
            <a:endParaRPr lang="en-US"/>
          </a:p>
        </p:txBody>
      </p:sp>
      <p:sp>
        <p:nvSpPr>
          <p:cNvPr id="5" name="TextBox 4"/>
          <p:cNvSpPr txBox="1"/>
          <p:nvPr/>
        </p:nvSpPr>
        <p:spPr>
          <a:xfrm>
            <a:off x="1280160" y="1684749"/>
            <a:ext cx="6019800" cy="1692771"/>
          </a:xfrm>
          <a:prstGeom prst="rect">
            <a:avLst/>
          </a:prstGeom>
          <a:noFill/>
        </p:spPr>
        <p:txBody>
          <a:bodyPr wrap="square" rtlCol="0">
            <a:spAutoFit/>
          </a:bodyPr>
          <a:lstStyle/>
          <a:p>
            <a:pPr lvl="0"/>
            <a:r>
              <a:rPr lang="en-US" sz="2000" b="1" dirty="0" smtClean="0"/>
              <a:t>You will need to understand and be able to use a large number of words to do well in all sections of the exam.  If you are doing the Academic version of IELTS, you should study the words in the  </a:t>
            </a:r>
            <a:r>
              <a:rPr lang="en-US" sz="2400" b="1" dirty="0" smtClean="0">
                <a:solidFill>
                  <a:srgbClr val="DEF5FA">
                    <a:lumMod val="50000"/>
                  </a:srgbClr>
                </a:solidFill>
                <a:latin typeface="Arial"/>
                <a:hlinkClick r:id="rId3" action="ppaction://hlinkfile"/>
              </a:rPr>
              <a:t>Academic </a:t>
            </a:r>
            <a:r>
              <a:rPr lang="en-US" sz="2400" b="1" dirty="0">
                <a:solidFill>
                  <a:srgbClr val="DEF5FA">
                    <a:lumMod val="50000"/>
                  </a:srgbClr>
                </a:solidFill>
                <a:latin typeface="Arial"/>
                <a:hlinkClick r:id="rId3" action="ppaction://hlinkfile"/>
              </a:rPr>
              <a:t>word </a:t>
            </a:r>
            <a:r>
              <a:rPr lang="en-US" sz="2400" b="1" dirty="0" smtClean="0">
                <a:solidFill>
                  <a:srgbClr val="DEF5FA">
                    <a:lumMod val="50000"/>
                  </a:srgbClr>
                </a:solidFill>
                <a:latin typeface="Arial"/>
                <a:hlinkClick r:id="rId3" action="ppaction://hlinkfile"/>
              </a:rPr>
              <a:t>lis</a:t>
            </a:r>
            <a:r>
              <a:rPr lang="en-US" sz="2400" b="1" u="sng" dirty="0" smtClean="0">
                <a:solidFill>
                  <a:schemeClr val="bg2">
                    <a:lumMod val="50000"/>
                  </a:schemeClr>
                </a:solidFill>
                <a:latin typeface="Arial"/>
              </a:rPr>
              <a:t>t</a:t>
            </a:r>
            <a:endParaRPr lang="tr-TR" sz="2000" b="1" u="sng" dirty="0">
              <a:solidFill>
                <a:schemeClr val="bg2">
                  <a:lumMod val="50000"/>
                </a:schemeClr>
              </a:solidFill>
            </a:endParaRPr>
          </a:p>
        </p:txBody>
      </p:sp>
      <p:pic>
        <p:nvPicPr>
          <p:cNvPr id="108546" name="Picture 2" descr="http://1.bp.blogspot.com/-FnqrNHIpVAM/UJZW6tKE-DI/AAAAAAAABA8/lDsTgKZY4xs/s1600/photo.JPG"/>
          <p:cNvPicPr>
            <a:picLocks noChangeAspect="1" noChangeArrowheads="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688205" y="4191000"/>
            <a:ext cx="2701116" cy="1912948"/>
          </a:xfrm>
          <a:prstGeom prst="rect">
            <a:avLst/>
          </a:prstGeom>
          <a:noFill/>
          <a:effectLst>
            <a:glow rad="1016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6" name="Picture 5" descr="imagesCAJH14EU.jpg"/>
          <p:cNvPicPr>
            <a:picLocks noChangeAspect="1"/>
          </p:cNvPicPr>
          <p:nvPr/>
        </p:nvPicPr>
        <p:blipFill>
          <a:blip r:embed="rId6" cstate="print">
            <a:lum bright="-2000" contrast="36000"/>
          </a:blip>
          <a:stretch>
            <a:fillRect/>
          </a:stretch>
        </p:blipFill>
        <p:spPr>
          <a:xfrm rot="508130">
            <a:off x="6894196" y="1944298"/>
            <a:ext cx="1695450" cy="17145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a:t>
            </a:r>
            <a:endParaRPr lang="en-US" dirty="0"/>
          </a:p>
        </p:txBody>
      </p:sp>
      <p:sp>
        <p:nvSpPr>
          <p:cNvPr id="4" name="Rectangle 3"/>
          <p:cNvSpPr/>
          <p:nvPr/>
        </p:nvSpPr>
        <p:spPr>
          <a:xfrm>
            <a:off x="2514600" y="1600200"/>
            <a:ext cx="5562600" cy="4308872"/>
          </a:xfrm>
          <a:prstGeom prst="rect">
            <a:avLst/>
          </a:prstGeom>
          <a:ln w="57150"/>
          <a:effectLst>
            <a:outerShdw blurRad="673100" dist="38100" dir="2700000" sx="102000" sy="102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buFont typeface="Wingdings" pitchFamily="2" charset="2"/>
              <a:buChar char="ü"/>
            </a:pPr>
            <a:endParaRPr lang="en-US" sz="2000" b="1" dirty="0" smtClean="0"/>
          </a:p>
          <a:p>
            <a:pPr>
              <a:buFont typeface="Wingdings" pitchFamily="2" charset="2"/>
              <a:buChar char="ü"/>
            </a:pPr>
            <a:r>
              <a:rPr lang="en-US" sz="2000" b="1" dirty="0" smtClean="0"/>
              <a:t>Don’t </a:t>
            </a:r>
            <a:r>
              <a:rPr lang="en-US" sz="2000" b="1" dirty="0" smtClean="0"/>
              <a:t>repeat verbs</a:t>
            </a:r>
          </a:p>
          <a:p>
            <a:pPr>
              <a:buFont typeface="Wingdings" pitchFamily="2" charset="2"/>
              <a:buChar char="ü"/>
            </a:pPr>
            <a:endParaRPr lang="en-US" sz="1100" b="1" dirty="0" smtClean="0"/>
          </a:p>
          <a:p>
            <a:pPr>
              <a:buFont typeface="Wingdings" pitchFamily="2" charset="2"/>
              <a:buChar char="ü"/>
            </a:pPr>
            <a:r>
              <a:rPr lang="en-US" sz="2000" b="1" dirty="0" smtClean="0"/>
              <a:t>Before you write, make a list of synonyms </a:t>
            </a:r>
            <a:r>
              <a:rPr lang="en-US" sz="2000" b="1" dirty="0" smtClean="0"/>
              <a:t> </a:t>
            </a:r>
          </a:p>
          <a:p>
            <a:r>
              <a:rPr lang="en-US" sz="2000" b="1" dirty="0"/>
              <a:t> </a:t>
            </a:r>
            <a:r>
              <a:rPr lang="en-US" sz="2000" b="1" dirty="0" smtClean="0"/>
              <a:t>  </a:t>
            </a:r>
            <a:r>
              <a:rPr lang="en-US" sz="2000" b="1" dirty="0" smtClean="0"/>
              <a:t>for the key </a:t>
            </a:r>
            <a:r>
              <a:rPr lang="en-US" sz="2000" b="1" dirty="0" smtClean="0"/>
              <a:t>words</a:t>
            </a:r>
          </a:p>
          <a:p>
            <a:pPr>
              <a:buFont typeface="Wingdings" pitchFamily="2" charset="2"/>
              <a:buChar char="ü"/>
            </a:pPr>
            <a:endParaRPr lang="en-US" sz="1100" b="1" dirty="0" smtClean="0"/>
          </a:p>
          <a:p>
            <a:pPr>
              <a:buFont typeface="Wingdings" pitchFamily="2" charset="2"/>
              <a:buChar char="ü"/>
            </a:pPr>
            <a:r>
              <a:rPr lang="en-US" sz="2000" b="1" dirty="0" smtClean="0"/>
              <a:t>See how many ways you can rephrase the </a:t>
            </a:r>
            <a:endParaRPr lang="en-US" sz="2000" b="1" dirty="0" smtClean="0"/>
          </a:p>
          <a:p>
            <a:r>
              <a:rPr lang="en-US" sz="2000" b="1" dirty="0"/>
              <a:t> </a:t>
            </a:r>
            <a:r>
              <a:rPr lang="en-US" sz="2000" b="1" dirty="0" smtClean="0"/>
              <a:t>  </a:t>
            </a:r>
            <a:r>
              <a:rPr lang="en-US" sz="2000" b="1" dirty="0" smtClean="0"/>
              <a:t>title </a:t>
            </a:r>
            <a:r>
              <a:rPr lang="en-US" sz="2000" b="1" dirty="0" smtClean="0"/>
              <a:t>of the graph. Use one in the </a:t>
            </a:r>
            <a:endParaRPr lang="en-US" sz="2000" b="1" dirty="0" smtClean="0"/>
          </a:p>
          <a:p>
            <a:r>
              <a:rPr lang="en-US" sz="2000" b="1" dirty="0"/>
              <a:t> </a:t>
            </a:r>
            <a:r>
              <a:rPr lang="en-US" sz="2000" b="1" dirty="0" smtClean="0"/>
              <a:t>  </a:t>
            </a:r>
            <a:r>
              <a:rPr lang="en-US" sz="2000" b="1" dirty="0" smtClean="0"/>
              <a:t>introduction </a:t>
            </a:r>
            <a:r>
              <a:rPr lang="en-US" sz="2000" b="1" dirty="0" smtClean="0"/>
              <a:t>and another in the conclusion</a:t>
            </a:r>
          </a:p>
          <a:p>
            <a:pPr>
              <a:buFont typeface="Wingdings" pitchFamily="2" charset="2"/>
              <a:buChar char="ü"/>
            </a:pPr>
            <a:endParaRPr lang="en-US" sz="1200" b="1" dirty="0" smtClean="0"/>
          </a:p>
          <a:p>
            <a:pPr>
              <a:buFont typeface="Wingdings" pitchFamily="2" charset="2"/>
              <a:buChar char="ü"/>
            </a:pPr>
            <a:r>
              <a:rPr lang="en-US" sz="2000" b="1" dirty="0" smtClean="0"/>
              <a:t>Be careful with prepositions. They can make a big difference in meaning. For example, </a:t>
            </a:r>
            <a:r>
              <a:rPr lang="en-US" sz="2000" b="1" i="1" dirty="0" smtClean="0"/>
              <a:t>“rose by” </a:t>
            </a:r>
            <a:r>
              <a:rPr lang="en-US" sz="2000" b="1" dirty="0" smtClean="0"/>
              <a:t>is very different from </a:t>
            </a:r>
            <a:r>
              <a:rPr lang="en-US" sz="2000" b="1" i="1" dirty="0" smtClean="0"/>
              <a:t>“rose to.”</a:t>
            </a:r>
            <a:r>
              <a:rPr lang="en-US" sz="2000" b="1" dirty="0" smtClean="0"/>
              <a:t> </a:t>
            </a:r>
            <a:endParaRPr lang="en-US" sz="2000" b="1" dirty="0" smtClean="0"/>
          </a:p>
          <a:p>
            <a:pPr>
              <a:buFont typeface="Wingdings" pitchFamily="2" charset="2"/>
              <a:buChar char="ü"/>
            </a:pPr>
            <a:endParaRPr lang="en-US" sz="2000" b="1" dirty="0"/>
          </a:p>
        </p:txBody>
      </p:sp>
      <p:pic>
        <p:nvPicPr>
          <p:cNvPr id="6" name="Picture 5" descr="imagesCAJH14EU.jpg"/>
          <p:cNvPicPr>
            <a:picLocks noChangeAspect="1"/>
          </p:cNvPicPr>
          <p:nvPr/>
        </p:nvPicPr>
        <p:blipFill>
          <a:blip r:embed="rId2" cstate="print">
            <a:lum bright="-2000" contrast="36000"/>
          </a:blip>
          <a:stretch>
            <a:fillRect/>
          </a:stretch>
        </p:blipFill>
        <p:spPr>
          <a:xfrm rot="20772150">
            <a:off x="560986" y="1320439"/>
            <a:ext cx="1695450" cy="1714500"/>
          </a:xfrm>
          <a:prstGeom prst="rect">
            <a:avLst/>
          </a:prstGeom>
          <a:ln>
            <a:noFill/>
          </a:ln>
          <a:effectLst>
            <a:softEdge rad="112500"/>
          </a:effectLst>
        </p:spPr>
      </p:pic>
    </p:spTree>
    <p:extLst>
      <p:ext uri="{BB962C8B-B14F-4D97-AF65-F5344CB8AC3E}">
        <p14:creationId xmlns:p14="http://schemas.microsoft.com/office/powerpoint/2010/main" val="390291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1198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1143000" y="2209800"/>
            <a:ext cx="6324600" cy="3970318"/>
          </a:xfrm>
          <a:prstGeom prst="rect">
            <a:avLst/>
          </a:prstGeom>
          <a:solidFill>
            <a:schemeClr val="bg1"/>
          </a:solidFill>
          <a:ln w="31750" cmpd="sng">
            <a:solidFill>
              <a:schemeClr val="bg2">
                <a:lumMod val="25000"/>
              </a:schemeClr>
            </a:solidFill>
          </a:ln>
          <a:effectLst>
            <a:outerShdw blurRad="558800" dist="38100" dir="2700000" sx="105000" sy="105000" algn="tl" rotWithShape="0">
              <a:prstClr val="black">
                <a:alpha val="40000"/>
              </a:prstClr>
            </a:outerShdw>
          </a:effectLst>
        </p:spPr>
        <p:txBody>
          <a:bodyPr wrap="square">
            <a:spAutoFit/>
          </a:bodyPr>
          <a:lstStyle/>
          <a:p>
            <a:r>
              <a:rPr lang="en-US" dirty="0" smtClean="0"/>
              <a:t>The graph shows the </a:t>
            </a:r>
            <a:r>
              <a:rPr lang="en-US" b="1" dirty="0" smtClean="0">
                <a:solidFill>
                  <a:srgbClr val="0070C0"/>
                </a:solidFill>
              </a:rPr>
              <a:t>fluctuation</a:t>
            </a:r>
            <a:r>
              <a:rPr lang="en-US" dirty="0" smtClean="0"/>
              <a:t> in the number of people at a London underground station over the course of a day. </a:t>
            </a:r>
          </a:p>
          <a:p>
            <a:r>
              <a:rPr lang="en-US" dirty="0" smtClean="0"/>
              <a:t>The </a:t>
            </a:r>
            <a:r>
              <a:rPr lang="en-US" b="1" dirty="0" smtClean="0">
                <a:solidFill>
                  <a:srgbClr val="0070C0"/>
                </a:solidFill>
              </a:rPr>
              <a:t>busiest time </a:t>
            </a:r>
            <a:r>
              <a:rPr lang="en-US" dirty="0" smtClean="0"/>
              <a:t>of the day is in the morning. There is a </a:t>
            </a:r>
            <a:r>
              <a:rPr lang="en-US" b="1" dirty="0" smtClean="0">
                <a:solidFill>
                  <a:srgbClr val="0070C0"/>
                </a:solidFill>
              </a:rPr>
              <a:t>sharp increase</a:t>
            </a:r>
            <a:r>
              <a:rPr lang="en-US" dirty="0" smtClean="0">
                <a:solidFill>
                  <a:srgbClr val="0070C0"/>
                </a:solidFill>
              </a:rPr>
              <a:t> </a:t>
            </a:r>
            <a:r>
              <a:rPr lang="en-US" dirty="0" smtClean="0"/>
              <a:t>between 06:00 and 08:00, with 400 people using the station at 8 o'clock. After this the numbers </a:t>
            </a:r>
            <a:r>
              <a:rPr lang="en-US" b="1" dirty="0" smtClean="0">
                <a:solidFill>
                  <a:srgbClr val="0070C0"/>
                </a:solidFill>
              </a:rPr>
              <a:t>drop quickly to less than</a:t>
            </a:r>
            <a:r>
              <a:rPr lang="en-US" dirty="0" smtClean="0"/>
              <a:t> 200 at 10 o'clock. Between 11 am and 3 pm the number rises, with a </a:t>
            </a:r>
            <a:r>
              <a:rPr lang="en-US" b="1" dirty="0" smtClean="0">
                <a:solidFill>
                  <a:srgbClr val="0070C0"/>
                </a:solidFill>
              </a:rPr>
              <a:t>plateau</a:t>
            </a:r>
            <a:r>
              <a:rPr lang="en-US" dirty="0" smtClean="0"/>
              <a:t> of just under 300 people using the station. </a:t>
            </a:r>
          </a:p>
          <a:p>
            <a:r>
              <a:rPr lang="en-US" dirty="0" smtClean="0"/>
              <a:t>In the afternoon, numbers </a:t>
            </a:r>
            <a:r>
              <a:rPr lang="en-US" b="1" dirty="0" smtClean="0">
                <a:solidFill>
                  <a:srgbClr val="0070C0"/>
                </a:solidFill>
              </a:rPr>
              <a:t>decline</a:t>
            </a:r>
            <a:r>
              <a:rPr lang="en-US" dirty="0" smtClean="0"/>
              <a:t>, with less than 100 using the station at 4 pm. There is then </a:t>
            </a:r>
            <a:r>
              <a:rPr lang="en-US" b="1" dirty="0" smtClean="0">
                <a:solidFill>
                  <a:srgbClr val="0070C0"/>
                </a:solidFill>
              </a:rPr>
              <a:t>a rapid rise</a:t>
            </a:r>
            <a:r>
              <a:rPr lang="en-US" dirty="0" smtClean="0">
                <a:solidFill>
                  <a:srgbClr val="0070C0"/>
                </a:solidFill>
              </a:rPr>
              <a:t> </a:t>
            </a:r>
            <a:r>
              <a:rPr lang="en-US" dirty="0" smtClean="0"/>
              <a:t>to a </a:t>
            </a:r>
            <a:r>
              <a:rPr lang="en-US" b="1" dirty="0" smtClean="0">
                <a:solidFill>
                  <a:srgbClr val="0070C0"/>
                </a:solidFill>
              </a:rPr>
              <a:t>peak</a:t>
            </a:r>
            <a:r>
              <a:rPr lang="en-US" dirty="0" smtClean="0"/>
              <a:t> of 380 at 6pm. After 7 pm, numbers fall </a:t>
            </a:r>
            <a:r>
              <a:rPr lang="en-US" b="1" dirty="0" smtClean="0">
                <a:solidFill>
                  <a:srgbClr val="0070C0"/>
                </a:solidFill>
              </a:rPr>
              <a:t>significantly</a:t>
            </a:r>
            <a:r>
              <a:rPr lang="en-US" dirty="0" smtClean="0"/>
              <a:t>, with only a slight increase again at 8pm, </a:t>
            </a:r>
            <a:r>
              <a:rPr lang="en-US" b="1" dirty="0" smtClean="0">
                <a:solidFill>
                  <a:srgbClr val="0070C0"/>
                </a:solidFill>
              </a:rPr>
              <a:t>tailing off </a:t>
            </a:r>
            <a:r>
              <a:rPr lang="en-US" dirty="0" smtClean="0"/>
              <a:t>after 9 pm.</a:t>
            </a:r>
          </a:p>
          <a:p>
            <a:r>
              <a:rPr lang="en-US" b="1" dirty="0" smtClean="0">
                <a:solidFill>
                  <a:srgbClr val="0070C0"/>
                </a:solidFill>
              </a:rPr>
              <a:t>Overall</a:t>
            </a:r>
            <a:r>
              <a:rPr lang="en-US" dirty="0" smtClean="0"/>
              <a:t>, the graph shows that the station is most crowded in the early morning and early evening periods.</a:t>
            </a:r>
            <a:endParaRPr lang="en-US" dirty="0"/>
          </a:p>
        </p:txBody>
      </p:sp>
      <p:pic>
        <p:nvPicPr>
          <p:cNvPr id="12" name="Picture 2" descr="http://www.writefix.com/frames/station.gif"/>
          <p:cNvPicPr>
            <a:picLocks noChangeAspect="1" noChangeArrowheads="1"/>
          </p:cNvPicPr>
          <p:nvPr/>
        </p:nvPicPr>
        <p:blipFill>
          <a:blip r:embed="rId2" cstate="print"/>
          <a:srcRect/>
          <a:stretch>
            <a:fillRect/>
          </a:stretch>
        </p:blipFill>
        <p:spPr bwMode="auto">
          <a:xfrm>
            <a:off x="5105400" y="381000"/>
            <a:ext cx="3657600" cy="1558605"/>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762000" y="1524000"/>
            <a:ext cx="1133644" cy="369332"/>
          </a:xfrm>
          <a:prstGeom prst="rect">
            <a:avLst/>
          </a:prstGeom>
          <a:noFill/>
        </p:spPr>
        <p:txBody>
          <a:bodyPr wrap="none" rtlCol="0">
            <a:spAutoFit/>
          </a:bodyPr>
          <a:lstStyle/>
          <a:p>
            <a:r>
              <a:rPr lang="en-US" b="1" i="1" dirty="0" smtClean="0"/>
              <a:t>Example</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1066800" y="609600"/>
            <a:ext cx="8375650" cy="939800"/>
          </a:xfrm>
        </p:spPr>
        <p:txBody>
          <a:bodyPr>
            <a:scene3d>
              <a:camera prst="orthographicFront"/>
              <a:lightRig rig="threePt" dir="t"/>
            </a:scene3d>
            <a:sp3d extrusionH="57150">
              <a:bevelT w="38100" h="38100"/>
              <a:contourClr>
                <a:schemeClr val="accent5">
                  <a:lumMod val="50000"/>
                </a:schemeClr>
              </a:contourClr>
            </a:sp3d>
          </a:bodyPr>
          <a:lstStyle/>
          <a:p>
            <a:pPr algn="l"/>
            <a:r>
              <a:rPr lang="en-US" sz="2000" b="0" spc="-150" dirty="0" smtClean="0">
                <a:solidFill>
                  <a:srgbClr val="0070C0"/>
                </a:solidFill>
              </a:rPr>
              <a:t>IELTS </a:t>
            </a:r>
            <a:r>
              <a:rPr lang="en-US" sz="2000" b="0" spc="-150" dirty="0" smtClean="0">
                <a:solidFill>
                  <a:srgbClr val="0070C0"/>
                </a:solidFill>
              </a:rPr>
              <a:t>Preparation Writing Task 1 </a:t>
            </a:r>
            <a:r>
              <a:rPr lang="en-US" sz="900" dirty="0" smtClean="0">
                <a:solidFill>
                  <a:schemeClr val="accent1">
                    <a:lumMod val="75000"/>
                  </a:schemeClr>
                </a:solidFill>
              </a:rPr>
              <a:t> </a:t>
            </a:r>
            <a:r>
              <a:rPr lang="en-US" dirty="0" smtClean="0"/>
              <a:t>Good Luck!</a:t>
            </a:r>
            <a:endParaRPr lang="en-US" dirty="0"/>
          </a:p>
        </p:txBody>
      </p:sp>
      <p:sp>
        <p:nvSpPr>
          <p:cNvPr id="47108" name="Text Box 4"/>
          <p:cNvSpPr txBox="1">
            <a:spLocks noChangeArrowheads="1"/>
          </p:cNvSpPr>
          <p:nvPr/>
        </p:nvSpPr>
        <p:spPr bwMode="auto">
          <a:xfrm>
            <a:off x="2895600" y="6019800"/>
            <a:ext cx="3733800" cy="461665"/>
          </a:xfrm>
          <a:prstGeom prst="rect">
            <a:avLst/>
          </a:prstGeom>
          <a:noFill/>
          <a:ln w="9525">
            <a:noFill/>
            <a:miter lim="800000"/>
            <a:headEnd/>
            <a:tailEnd/>
          </a:ln>
          <a:effectLst/>
        </p:spPr>
        <p:txBody>
          <a:bodyPr wrap="square">
            <a:spAutoFit/>
          </a:bodyPr>
          <a:lstStyle/>
          <a:p>
            <a:pPr algn="ctr"/>
            <a:endParaRPr lang="en-US" sz="1200" dirty="0" smtClean="0">
              <a:solidFill>
                <a:srgbClr val="4D4D4D"/>
              </a:solidFill>
            </a:endParaRPr>
          </a:p>
          <a:p>
            <a:pPr algn="dist"/>
            <a:r>
              <a:rPr lang="en-US" sz="1200" dirty="0" smtClean="0">
                <a:solidFill>
                  <a:srgbClr val="4D4D4D"/>
                </a:solidFill>
              </a:rPr>
              <a:t>Created by Dianne St Clair </a:t>
            </a:r>
            <a:endParaRPr lang="en-US" sz="1200" dirty="0">
              <a:solidFill>
                <a:srgbClr val="4D4D4D"/>
              </a:solidFill>
            </a:endParaRPr>
          </a:p>
        </p:txBody>
      </p:sp>
    </p:spTree>
    <p:extLst>
      <p:ext uri="{BB962C8B-B14F-4D97-AF65-F5344CB8AC3E}">
        <p14:creationId xmlns:p14="http://schemas.microsoft.com/office/powerpoint/2010/main" val="3457298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What is IELTS?</a:t>
            </a:r>
          </a:p>
        </p:txBody>
      </p:sp>
      <p:sp>
        <p:nvSpPr>
          <p:cNvPr id="50179" name="AutoShape 3"/>
          <p:cNvSpPr>
            <a:spLocks noChangeArrowheads="1"/>
          </p:cNvSpPr>
          <p:nvPr/>
        </p:nvSpPr>
        <p:spPr bwMode="gray">
          <a:xfrm>
            <a:off x="701675" y="2035175"/>
            <a:ext cx="3556000" cy="3556000"/>
          </a:xfrm>
          <a:custGeom>
            <a:avLst/>
            <a:gdLst>
              <a:gd name="G0" fmla="+- 2768 0 0"/>
              <a:gd name="G1" fmla="+- 21600 0 2768"/>
              <a:gd name="G2" fmla="+- 21600 0 276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8" y="10800"/>
                </a:moveTo>
                <a:cubicBezTo>
                  <a:pt x="2768" y="15236"/>
                  <a:pt x="6364" y="18832"/>
                  <a:pt x="10800" y="18832"/>
                </a:cubicBezTo>
                <a:cubicBezTo>
                  <a:pt x="15236" y="18832"/>
                  <a:pt x="18832" y="15236"/>
                  <a:pt x="18832" y="10800"/>
                </a:cubicBezTo>
                <a:cubicBezTo>
                  <a:pt x="18832" y="6364"/>
                  <a:pt x="15236" y="2768"/>
                  <a:pt x="10800" y="2768"/>
                </a:cubicBezTo>
                <a:cubicBezTo>
                  <a:pt x="6364" y="2768"/>
                  <a:pt x="2768" y="6364"/>
                  <a:pt x="2768" y="10800"/>
                </a:cubicBezTo>
                <a:close/>
              </a:path>
            </a:pathLst>
          </a:custGeom>
          <a:solidFill>
            <a:srgbClr val="DDDDDD">
              <a:alpha val="60001"/>
            </a:srgbClr>
          </a:solidFill>
          <a:ln w="12700" algn="ctr">
            <a:solidFill>
              <a:srgbClr val="C0C0C0"/>
            </a:solidFill>
            <a:round/>
            <a:headEnd/>
            <a:tailEnd/>
          </a:ln>
          <a:effectLst/>
        </p:spPr>
        <p:txBody>
          <a:bodyPr anchor="ctr"/>
          <a:lstStyle/>
          <a:p>
            <a:endParaRPr lang="en-US"/>
          </a:p>
        </p:txBody>
      </p:sp>
      <p:sp>
        <p:nvSpPr>
          <p:cNvPr id="50180" name="AutoShape 4"/>
          <p:cNvSpPr>
            <a:spLocks noChangeArrowheads="1"/>
          </p:cNvSpPr>
          <p:nvPr/>
        </p:nvSpPr>
        <p:spPr bwMode="gray">
          <a:xfrm rot="-45879397">
            <a:off x="822325" y="2192338"/>
            <a:ext cx="3279775" cy="3282950"/>
          </a:xfrm>
          <a:custGeom>
            <a:avLst/>
            <a:gdLst>
              <a:gd name="G0" fmla="+- 7936 0 0"/>
              <a:gd name="G1" fmla="+- -8834648 0 0"/>
              <a:gd name="G2" fmla="+- 0 0 -8834648"/>
              <a:gd name="T0" fmla="*/ 0 256 1"/>
              <a:gd name="T1" fmla="*/ 180 256 1"/>
              <a:gd name="G3" fmla="+- -8834648 T0 T1"/>
              <a:gd name="T2" fmla="*/ 0 256 1"/>
              <a:gd name="T3" fmla="*/ 90 256 1"/>
              <a:gd name="G4" fmla="+- -8834648 T2 T3"/>
              <a:gd name="G5" fmla="*/ G4 2 1"/>
              <a:gd name="T4" fmla="*/ 90 256 1"/>
              <a:gd name="T5" fmla="*/ 0 256 1"/>
              <a:gd name="G6" fmla="+- -8834648 T4 T5"/>
              <a:gd name="G7" fmla="*/ G6 2 1"/>
              <a:gd name="G8" fmla="abs -88346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36"/>
              <a:gd name="G18" fmla="*/ 7936 1 2"/>
              <a:gd name="G19" fmla="+- G18 5400 0"/>
              <a:gd name="G20" fmla="cos G19 -8834648"/>
              <a:gd name="G21" fmla="sin G19 -8834648"/>
              <a:gd name="G22" fmla="+- G20 10800 0"/>
              <a:gd name="G23" fmla="+- G21 10800 0"/>
              <a:gd name="G24" fmla="+- 10800 0 G20"/>
              <a:gd name="G25" fmla="+- 7936 10800 0"/>
              <a:gd name="G26" fmla="?: G9 G17 G25"/>
              <a:gd name="G27" fmla="?: G9 0 21600"/>
              <a:gd name="G28" fmla="cos 10800 -8834648"/>
              <a:gd name="G29" fmla="sin 10800 -8834648"/>
              <a:gd name="G30" fmla="sin 7936 -8834648"/>
              <a:gd name="G31" fmla="+- G28 10800 0"/>
              <a:gd name="G32" fmla="+- G29 10800 0"/>
              <a:gd name="G33" fmla="+- G30 10800 0"/>
              <a:gd name="G34" fmla="?: G4 0 G31"/>
              <a:gd name="G35" fmla="?: -8834648 G34 0"/>
              <a:gd name="G36" fmla="?: G6 G35 G31"/>
              <a:gd name="G37" fmla="+- 21600 0 G36"/>
              <a:gd name="G38" fmla="?: G4 0 G33"/>
              <a:gd name="G39" fmla="?: -8834648 G38 G32"/>
              <a:gd name="G40" fmla="?: G6 G39 0"/>
              <a:gd name="G41" fmla="?: G4 G32 21600"/>
              <a:gd name="G42" fmla="?: G6 G41 G33"/>
              <a:gd name="T12" fmla="*/ 10800 w 21600"/>
              <a:gd name="T13" fmla="*/ 0 h 21600"/>
              <a:gd name="T14" fmla="*/ 4198 w 21600"/>
              <a:gd name="T15" fmla="*/ 4153 h 21600"/>
              <a:gd name="T16" fmla="*/ 10800 w 21600"/>
              <a:gd name="T17" fmla="*/ 2864 h 21600"/>
              <a:gd name="T18" fmla="*/ 17402 w 21600"/>
              <a:gd name="T19" fmla="*/ 41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207" y="5169"/>
                </a:moveTo>
                <a:cubicBezTo>
                  <a:pt x="6694" y="3692"/>
                  <a:pt x="8704" y="2863"/>
                  <a:pt x="10800" y="2864"/>
                </a:cubicBezTo>
                <a:cubicBezTo>
                  <a:pt x="12895" y="2864"/>
                  <a:pt x="14905" y="3692"/>
                  <a:pt x="16392" y="5169"/>
                </a:cubicBezTo>
                <a:lnTo>
                  <a:pt x="18410" y="3137"/>
                </a:lnTo>
                <a:cubicBezTo>
                  <a:pt x="16387" y="1127"/>
                  <a:pt x="13651" y="-1"/>
                  <a:pt x="10799" y="0"/>
                </a:cubicBezTo>
                <a:cubicBezTo>
                  <a:pt x="7948" y="0"/>
                  <a:pt x="5212" y="1127"/>
                  <a:pt x="3189" y="3137"/>
                </a:cubicBezTo>
                <a:close/>
              </a:path>
            </a:pathLst>
          </a:custGeom>
          <a:solidFill>
            <a:schemeClr val="accent1"/>
          </a:solidFill>
          <a:ln w="25400">
            <a:solidFill>
              <a:schemeClr val="accent1"/>
            </a:solidFill>
            <a:miter lim="800000"/>
            <a:headEnd/>
            <a:tailEnd/>
          </a:ln>
          <a:effectLst/>
        </p:spPr>
        <p:txBody>
          <a:bodyPr wrap="none" anchor="ctr"/>
          <a:lstStyle/>
          <a:p>
            <a:endParaRPr lang="en-US"/>
          </a:p>
        </p:txBody>
      </p:sp>
      <p:sp>
        <p:nvSpPr>
          <p:cNvPr id="50181" name="AutoShape 5"/>
          <p:cNvSpPr>
            <a:spLocks noChangeArrowheads="1"/>
          </p:cNvSpPr>
          <p:nvPr/>
        </p:nvSpPr>
        <p:spPr bwMode="invGray">
          <a:xfrm rot="2679397" flipH="1">
            <a:off x="828675" y="2192338"/>
            <a:ext cx="3279775" cy="3282950"/>
          </a:xfrm>
          <a:custGeom>
            <a:avLst/>
            <a:gdLst>
              <a:gd name="G0" fmla="+- 7936 0 0"/>
              <a:gd name="G1" fmla="+- -8834648 0 0"/>
              <a:gd name="G2" fmla="+- 0 0 -8834648"/>
              <a:gd name="T0" fmla="*/ 0 256 1"/>
              <a:gd name="T1" fmla="*/ 180 256 1"/>
              <a:gd name="G3" fmla="+- -8834648 T0 T1"/>
              <a:gd name="T2" fmla="*/ 0 256 1"/>
              <a:gd name="T3" fmla="*/ 90 256 1"/>
              <a:gd name="G4" fmla="+- -8834648 T2 T3"/>
              <a:gd name="G5" fmla="*/ G4 2 1"/>
              <a:gd name="T4" fmla="*/ 90 256 1"/>
              <a:gd name="T5" fmla="*/ 0 256 1"/>
              <a:gd name="G6" fmla="+- -8834648 T4 T5"/>
              <a:gd name="G7" fmla="*/ G6 2 1"/>
              <a:gd name="G8" fmla="abs -88346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36"/>
              <a:gd name="G18" fmla="*/ 7936 1 2"/>
              <a:gd name="G19" fmla="+- G18 5400 0"/>
              <a:gd name="G20" fmla="cos G19 -8834648"/>
              <a:gd name="G21" fmla="sin G19 -8834648"/>
              <a:gd name="G22" fmla="+- G20 10800 0"/>
              <a:gd name="G23" fmla="+- G21 10800 0"/>
              <a:gd name="G24" fmla="+- 10800 0 G20"/>
              <a:gd name="G25" fmla="+- 7936 10800 0"/>
              <a:gd name="G26" fmla="?: G9 G17 G25"/>
              <a:gd name="G27" fmla="?: G9 0 21600"/>
              <a:gd name="G28" fmla="cos 10800 -8834648"/>
              <a:gd name="G29" fmla="sin 10800 -8834648"/>
              <a:gd name="G30" fmla="sin 7936 -8834648"/>
              <a:gd name="G31" fmla="+- G28 10800 0"/>
              <a:gd name="G32" fmla="+- G29 10800 0"/>
              <a:gd name="G33" fmla="+- G30 10800 0"/>
              <a:gd name="G34" fmla="?: G4 0 G31"/>
              <a:gd name="G35" fmla="?: -8834648 G34 0"/>
              <a:gd name="G36" fmla="?: G6 G35 G31"/>
              <a:gd name="G37" fmla="+- 21600 0 G36"/>
              <a:gd name="G38" fmla="?: G4 0 G33"/>
              <a:gd name="G39" fmla="?: -8834648 G38 G32"/>
              <a:gd name="G40" fmla="?: G6 G39 0"/>
              <a:gd name="G41" fmla="?: G4 G32 21600"/>
              <a:gd name="G42" fmla="?: G6 G41 G33"/>
              <a:gd name="T12" fmla="*/ 10800 w 21600"/>
              <a:gd name="T13" fmla="*/ 0 h 21600"/>
              <a:gd name="T14" fmla="*/ 4198 w 21600"/>
              <a:gd name="T15" fmla="*/ 4153 h 21600"/>
              <a:gd name="T16" fmla="*/ 10800 w 21600"/>
              <a:gd name="T17" fmla="*/ 2864 h 21600"/>
              <a:gd name="T18" fmla="*/ 17402 w 21600"/>
              <a:gd name="T19" fmla="*/ 41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207" y="5169"/>
                </a:moveTo>
                <a:cubicBezTo>
                  <a:pt x="6694" y="3692"/>
                  <a:pt x="8704" y="2863"/>
                  <a:pt x="10800" y="2864"/>
                </a:cubicBezTo>
                <a:cubicBezTo>
                  <a:pt x="12895" y="2864"/>
                  <a:pt x="14905" y="3692"/>
                  <a:pt x="16392" y="5169"/>
                </a:cubicBezTo>
                <a:lnTo>
                  <a:pt x="18410" y="3137"/>
                </a:lnTo>
                <a:cubicBezTo>
                  <a:pt x="16387" y="1127"/>
                  <a:pt x="13651" y="-1"/>
                  <a:pt x="10799" y="0"/>
                </a:cubicBezTo>
                <a:cubicBezTo>
                  <a:pt x="7948" y="0"/>
                  <a:pt x="5212" y="1127"/>
                  <a:pt x="3189" y="3137"/>
                </a:cubicBezTo>
                <a:close/>
              </a:path>
            </a:pathLst>
          </a:custGeom>
          <a:solidFill>
            <a:schemeClr val="accent2"/>
          </a:solidFill>
          <a:ln w="25400">
            <a:solidFill>
              <a:schemeClr val="accent2"/>
            </a:solidFill>
            <a:miter lim="800000"/>
            <a:headEnd/>
            <a:tailEnd/>
          </a:ln>
          <a:effectLst/>
        </p:spPr>
        <p:txBody>
          <a:bodyPr wrap="none" anchor="ctr"/>
          <a:lstStyle/>
          <a:p>
            <a:endParaRPr lang="en-US"/>
          </a:p>
        </p:txBody>
      </p:sp>
      <p:sp>
        <p:nvSpPr>
          <p:cNvPr id="50182" name="AutoShape 6"/>
          <p:cNvSpPr>
            <a:spLocks noChangeArrowheads="1"/>
          </p:cNvSpPr>
          <p:nvPr/>
        </p:nvSpPr>
        <p:spPr bwMode="invGray">
          <a:xfrm rot="2679397" flipV="1">
            <a:off x="822325" y="2166938"/>
            <a:ext cx="3279775" cy="3282950"/>
          </a:xfrm>
          <a:custGeom>
            <a:avLst/>
            <a:gdLst>
              <a:gd name="G0" fmla="+- 7936 0 0"/>
              <a:gd name="G1" fmla="+- -8834648 0 0"/>
              <a:gd name="G2" fmla="+- 0 0 -8834648"/>
              <a:gd name="T0" fmla="*/ 0 256 1"/>
              <a:gd name="T1" fmla="*/ 180 256 1"/>
              <a:gd name="G3" fmla="+- -8834648 T0 T1"/>
              <a:gd name="T2" fmla="*/ 0 256 1"/>
              <a:gd name="T3" fmla="*/ 90 256 1"/>
              <a:gd name="G4" fmla="+- -8834648 T2 T3"/>
              <a:gd name="G5" fmla="*/ G4 2 1"/>
              <a:gd name="T4" fmla="*/ 90 256 1"/>
              <a:gd name="T5" fmla="*/ 0 256 1"/>
              <a:gd name="G6" fmla="+- -8834648 T4 T5"/>
              <a:gd name="G7" fmla="*/ G6 2 1"/>
              <a:gd name="G8" fmla="abs -88346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36"/>
              <a:gd name="G18" fmla="*/ 7936 1 2"/>
              <a:gd name="G19" fmla="+- G18 5400 0"/>
              <a:gd name="G20" fmla="cos G19 -8834648"/>
              <a:gd name="G21" fmla="sin G19 -8834648"/>
              <a:gd name="G22" fmla="+- G20 10800 0"/>
              <a:gd name="G23" fmla="+- G21 10800 0"/>
              <a:gd name="G24" fmla="+- 10800 0 G20"/>
              <a:gd name="G25" fmla="+- 7936 10800 0"/>
              <a:gd name="G26" fmla="?: G9 G17 G25"/>
              <a:gd name="G27" fmla="?: G9 0 21600"/>
              <a:gd name="G28" fmla="cos 10800 -8834648"/>
              <a:gd name="G29" fmla="sin 10800 -8834648"/>
              <a:gd name="G30" fmla="sin 7936 -8834648"/>
              <a:gd name="G31" fmla="+- G28 10800 0"/>
              <a:gd name="G32" fmla="+- G29 10800 0"/>
              <a:gd name="G33" fmla="+- G30 10800 0"/>
              <a:gd name="G34" fmla="?: G4 0 G31"/>
              <a:gd name="G35" fmla="?: -8834648 G34 0"/>
              <a:gd name="G36" fmla="?: G6 G35 G31"/>
              <a:gd name="G37" fmla="+- 21600 0 G36"/>
              <a:gd name="G38" fmla="?: G4 0 G33"/>
              <a:gd name="G39" fmla="?: -8834648 G38 G32"/>
              <a:gd name="G40" fmla="?: G6 G39 0"/>
              <a:gd name="G41" fmla="?: G4 G32 21600"/>
              <a:gd name="G42" fmla="?: G6 G41 G33"/>
              <a:gd name="T12" fmla="*/ 10800 w 21600"/>
              <a:gd name="T13" fmla="*/ 0 h 21600"/>
              <a:gd name="T14" fmla="*/ 4198 w 21600"/>
              <a:gd name="T15" fmla="*/ 4153 h 21600"/>
              <a:gd name="T16" fmla="*/ 10800 w 21600"/>
              <a:gd name="T17" fmla="*/ 2864 h 21600"/>
              <a:gd name="T18" fmla="*/ 17402 w 21600"/>
              <a:gd name="T19" fmla="*/ 41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207" y="5169"/>
                </a:moveTo>
                <a:cubicBezTo>
                  <a:pt x="6694" y="3692"/>
                  <a:pt x="8704" y="2863"/>
                  <a:pt x="10800" y="2864"/>
                </a:cubicBezTo>
                <a:cubicBezTo>
                  <a:pt x="12895" y="2864"/>
                  <a:pt x="14905" y="3692"/>
                  <a:pt x="16392" y="5169"/>
                </a:cubicBezTo>
                <a:lnTo>
                  <a:pt x="18410" y="3137"/>
                </a:lnTo>
                <a:cubicBezTo>
                  <a:pt x="16387" y="1127"/>
                  <a:pt x="13651" y="-1"/>
                  <a:pt x="10799" y="0"/>
                </a:cubicBezTo>
                <a:cubicBezTo>
                  <a:pt x="7948" y="0"/>
                  <a:pt x="5212" y="1127"/>
                  <a:pt x="3189" y="3137"/>
                </a:cubicBezTo>
                <a:close/>
              </a:path>
            </a:pathLst>
          </a:custGeom>
          <a:solidFill>
            <a:schemeClr val="folHlink"/>
          </a:solidFill>
          <a:ln w="25400">
            <a:solidFill>
              <a:schemeClr val="folHlink"/>
            </a:solidFill>
            <a:miter lim="800000"/>
            <a:headEnd/>
            <a:tailEnd/>
          </a:ln>
          <a:effectLst/>
        </p:spPr>
        <p:txBody>
          <a:bodyPr wrap="none" anchor="ctr"/>
          <a:lstStyle/>
          <a:p>
            <a:endParaRPr lang="en-US"/>
          </a:p>
        </p:txBody>
      </p:sp>
      <p:sp>
        <p:nvSpPr>
          <p:cNvPr id="50183" name="AutoShape 7"/>
          <p:cNvSpPr>
            <a:spLocks noChangeArrowheads="1"/>
          </p:cNvSpPr>
          <p:nvPr/>
        </p:nvSpPr>
        <p:spPr bwMode="gray">
          <a:xfrm rot="-45879397" flipH="1" flipV="1">
            <a:off x="828675" y="2166938"/>
            <a:ext cx="3279775" cy="3282950"/>
          </a:xfrm>
          <a:custGeom>
            <a:avLst/>
            <a:gdLst>
              <a:gd name="G0" fmla="+- 7936 0 0"/>
              <a:gd name="G1" fmla="+- -8834648 0 0"/>
              <a:gd name="G2" fmla="+- 0 0 -8834648"/>
              <a:gd name="T0" fmla="*/ 0 256 1"/>
              <a:gd name="T1" fmla="*/ 180 256 1"/>
              <a:gd name="G3" fmla="+- -8834648 T0 T1"/>
              <a:gd name="T2" fmla="*/ 0 256 1"/>
              <a:gd name="T3" fmla="*/ 90 256 1"/>
              <a:gd name="G4" fmla="+- -8834648 T2 T3"/>
              <a:gd name="G5" fmla="*/ G4 2 1"/>
              <a:gd name="T4" fmla="*/ 90 256 1"/>
              <a:gd name="T5" fmla="*/ 0 256 1"/>
              <a:gd name="G6" fmla="+- -8834648 T4 T5"/>
              <a:gd name="G7" fmla="*/ G6 2 1"/>
              <a:gd name="G8" fmla="abs -88346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36"/>
              <a:gd name="G18" fmla="*/ 7936 1 2"/>
              <a:gd name="G19" fmla="+- G18 5400 0"/>
              <a:gd name="G20" fmla="cos G19 -8834648"/>
              <a:gd name="G21" fmla="sin G19 -8834648"/>
              <a:gd name="G22" fmla="+- G20 10800 0"/>
              <a:gd name="G23" fmla="+- G21 10800 0"/>
              <a:gd name="G24" fmla="+- 10800 0 G20"/>
              <a:gd name="G25" fmla="+- 7936 10800 0"/>
              <a:gd name="G26" fmla="?: G9 G17 G25"/>
              <a:gd name="G27" fmla="?: G9 0 21600"/>
              <a:gd name="G28" fmla="cos 10800 -8834648"/>
              <a:gd name="G29" fmla="sin 10800 -8834648"/>
              <a:gd name="G30" fmla="sin 7936 -8834648"/>
              <a:gd name="G31" fmla="+- G28 10800 0"/>
              <a:gd name="G32" fmla="+- G29 10800 0"/>
              <a:gd name="G33" fmla="+- G30 10800 0"/>
              <a:gd name="G34" fmla="?: G4 0 G31"/>
              <a:gd name="G35" fmla="?: -8834648 G34 0"/>
              <a:gd name="G36" fmla="?: G6 G35 G31"/>
              <a:gd name="G37" fmla="+- 21600 0 G36"/>
              <a:gd name="G38" fmla="?: G4 0 G33"/>
              <a:gd name="G39" fmla="?: -8834648 G38 G32"/>
              <a:gd name="G40" fmla="?: G6 G39 0"/>
              <a:gd name="G41" fmla="?: G4 G32 21600"/>
              <a:gd name="G42" fmla="?: G6 G41 G33"/>
              <a:gd name="T12" fmla="*/ 10800 w 21600"/>
              <a:gd name="T13" fmla="*/ 0 h 21600"/>
              <a:gd name="T14" fmla="*/ 4198 w 21600"/>
              <a:gd name="T15" fmla="*/ 4153 h 21600"/>
              <a:gd name="T16" fmla="*/ 10800 w 21600"/>
              <a:gd name="T17" fmla="*/ 2864 h 21600"/>
              <a:gd name="T18" fmla="*/ 17402 w 21600"/>
              <a:gd name="T19" fmla="*/ 41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207" y="5169"/>
                </a:moveTo>
                <a:cubicBezTo>
                  <a:pt x="6694" y="3692"/>
                  <a:pt x="8704" y="2863"/>
                  <a:pt x="10800" y="2864"/>
                </a:cubicBezTo>
                <a:cubicBezTo>
                  <a:pt x="12895" y="2864"/>
                  <a:pt x="14905" y="3692"/>
                  <a:pt x="16392" y="5169"/>
                </a:cubicBezTo>
                <a:lnTo>
                  <a:pt x="18410" y="3137"/>
                </a:lnTo>
                <a:cubicBezTo>
                  <a:pt x="16387" y="1127"/>
                  <a:pt x="13651" y="-1"/>
                  <a:pt x="10799" y="0"/>
                </a:cubicBezTo>
                <a:cubicBezTo>
                  <a:pt x="7948" y="0"/>
                  <a:pt x="5212" y="1127"/>
                  <a:pt x="3189" y="3137"/>
                </a:cubicBezTo>
                <a:close/>
              </a:path>
            </a:pathLst>
          </a:custGeom>
          <a:solidFill>
            <a:schemeClr val="hlink"/>
          </a:solidFill>
          <a:ln w="25400">
            <a:solidFill>
              <a:schemeClr val="hlink"/>
            </a:solidFill>
            <a:miter lim="800000"/>
            <a:headEnd/>
            <a:tailEnd/>
          </a:ln>
          <a:effectLst/>
        </p:spPr>
        <p:txBody>
          <a:bodyPr wrap="none" anchor="ctr"/>
          <a:lstStyle/>
          <a:p>
            <a:endParaRPr lang="en-US"/>
          </a:p>
        </p:txBody>
      </p:sp>
      <p:sp>
        <p:nvSpPr>
          <p:cNvPr id="50184" name="WordArt 8"/>
          <p:cNvSpPr>
            <a:spLocks noChangeArrowheads="1" noChangeShapeType="1" noTextEdit="1"/>
          </p:cNvSpPr>
          <p:nvPr/>
        </p:nvSpPr>
        <p:spPr bwMode="gray">
          <a:xfrm rot="-110768643">
            <a:off x="1000919" y="2620169"/>
            <a:ext cx="1884362" cy="1384300"/>
          </a:xfrm>
          <a:prstGeom prst="rect">
            <a:avLst/>
          </a:prstGeom>
        </p:spPr>
        <p:txBody>
          <a:bodyPr spcFirstLastPara="1" wrap="none" fromWordArt="1">
            <a:prstTxWarp prst="textArchUp">
              <a:avLst>
                <a:gd name="adj" fmla="val 12199863"/>
              </a:avLst>
            </a:prstTxWarp>
          </a:bodyPr>
          <a:lstStyle/>
          <a:p>
            <a:pPr algn="ctr"/>
            <a:r>
              <a:rPr lang="en-US" sz="1400" b="1" kern="10" dirty="0" smtClean="0">
                <a:ln w="6350">
                  <a:solidFill>
                    <a:srgbClr val="FFFFFF"/>
                  </a:solidFill>
                  <a:round/>
                  <a:headEnd/>
                  <a:tailEnd/>
                </a:ln>
                <a:latin typeface="Corbel"/>
              </a:rPr>
              <a:t>Speaking </a:t>
            </a:r>
          </a:p>
          <a:p>
            <a:pPr algn="ctr"/>
            <a:endParaRPr lang="en-US" sz="1400" kern="10" dirty="0">
              <a:ln w="6350">
                <a:solidFill>
                  <a:srgbClr val="FFFFFF"/>
                </a:solidFill>
                <a:round/>
                <a:headEnd/>
                <a:tailEnd/>
              </a:ln>
              <a:solidFill>
                <a:srgbClr val="FFFFFF"/>
              </a:solidFill>
              <a:latin typeface="Corbel"/>
            </a:endParaRPr>
          </a:p>
        </p:txBody>
      </p:sp>
      <p:sp>
        <p:nvSpPr>
          <p:cNvPr id="50185" name="WordArt 9"/>
          <p:cNvSpPr>
            <a:spLocks noChangeArrowheads="1" noChangeShapeType="1" noTextEdit="1"/>
          </p:cNvSpPr>
          <p:nvPr/>
        </p:nvSpPr>
        <p:spPr bwMode="gray">
          <a:xfrm rot="-105355920">
            <a:off x="1850024" y="2660651"/>
            <a:ext cx="1884363" cy="1384300"/>
          </a:xfrm>
          <a:prstGeom prst="rect">
            <a:avLst/>
          </a:prstGeom>
        </p:spPr>
        <p:txBody>
          <a:bodyPr spcFirstLastPara="1" wrap="none" fromWordArt="1">
            <a:prstTxWarp prst="textArchUp">
              <a:avLst>
                <a:gd name="adj" fmla="val 12199862"/>
              </a:avLst>
            </a:prstTxWarp>
          </a:bodyPr>
          <a:lstStyle/>
          <a:p>
            <a:pPr algn="ctr"/>
            <a:r>
              <a:rPr lang="en-US" sz="1400" b="1" kern="10" dirty="0" smtClean="0">
                <a:ln w="6350">
                  <a:solidFill>
                    <a:srgbClr val="FFFFFF"/>
                  </a:solidFill>
                  <a:round/>
                  <a:headEnd/>
                  <a:tailEnd/>
                </a:ln>
                <a:latin typeface="Corbel"/>
              </a:rPr>
              <a:t>Listening</a:t>
            </a:r>
          </a:p>
          <a:p>
            <a:pPr algn="ctr"/>
            <a:endParaRPr lang="en-US" sz="1400" kern="10" dirty="0">
              <a:ln w="6350">
                <a:solidFill>
                  <a:srgbClr val="FFFFFF"/>
                </a:solidFill>
                <a:round/>
                <a:headEnd/>
                <a:tailEnd/>
              </a:ln>
              <a:solidFill>
                <a:srgbClr val="FFFFFF"/>
              </a:solidFill>
              <a:latin typeface="Corbel"/>
            </a:endParaRPr>
          </a:p>
        </p:txBody>
      </p:sp>
      <p:sp>
        <p:nvSpPr>
          <p:cNvPr id="50186" name="Oval 10"/>
          <p:cNvSpPr>
            <a:spLocks noChangeArrowheads="1"/>
          </p:cNvSpPr>
          <p:nvPr/>
        </p:nvSpPr>
        <p:spPr bwMode="gray">
          <a:xfrm>
            <a:off x="1752600" y="3124200"/>
            <a:ext cx="1312862" cy="1309687"/>
          </a:xfrm>
          <a:prstGeom prst="ellipse">
            <a:avLst/>
          </a:prstGeom>
          <a:solidFill>
            <a:srgbClr val="D9D9D9"/>
          </a:solidFill>
          <a:ln w="38100" algn="ctr">
            <a:solidFill>
              <a:srgbClr val="FFFFFF"/>
            </a:solidFill>
            <a:round/>
            <a:headEnd/>
            <a:tailEnd/>
          </a:ln>
          <a:effectLst>
            <a:outerShdw dist="20000" dir="5400000" rotWithShape="0">
              <a:srgbClr val="000000">
                <a:alpha val="37999"/>
              </a:srgbClr>
            </a:outerShdw>
          </a:effectLst>
        </p:spPr>
        <p:txBody>
          <a:bodyPr anchor="ctr"/>
          <a:lstStyle/>
          <a:p>
            <a:endParaRPr lang="en-US"/>
          </a:p>
        </p:txBody>
      </p:sp>
      <p:sp>
        <p:nvSpPr>
          <p:cNvPr id="50187" name="AutoShape 11"/>
          <p:cNvSpPr>
            <a:spLocks noChangeArrowheads="1"/>
          </p:cNvSpPr>
          <p:nvPr/>
        </p:nvSpPr>
        <p:spPr bwMode="gray">
          <a:xfrm rot="-29535985">
            <a:off x="2952750" y="2987676"/>
            <a:ext cx="320675" cy="355600"/>
          </a:xfrm>
          <a:prstGeom prst="upArrow">
            <a:avLst>
              <a:gd name="adj1" fmla="val 55046"/>
              <a:gd name="adj2" fmla="val 54527"/>
            </a:avLst>
          </a:prstGeom>
          <a:solidFill>
            <a:srgbClr val="B2B2B2"/>
          </a:solidFill>
          <a:ln w="25400" algn="ctr">
            <a:noFill/>
            <a:miter lim="800000"/>
            <a:headEnd/>
            <a:tailEnd/>
          </a:ln>
          <a:effectLst/>
        </p:spPr>
        <p:txBody>
          <a:bodyPr anchor="ctr"/>
          <a:lstStyle/>
          <a:p>
            <a:endParaRPr lang="en-US"/>
          </a:p>
        </p:txBody>
      </p:sp>
      <p:sp>
        <p:nvSpPr>
          <p:cNvPr id="50188" name="AutoShape 12"/>
          <p:cNvSpPr>
            <a:spLocks noChangeArrowheads="1"/>
          </p:cNvSpPr>
          <p:nvPr/>
        </p:nvSpPr>
        <p:spPr bwMode="gray">
          <a:xfrm rot="8293350" flipH="1">
            <a:off x="1622425" y="2997200"/>
            <a:ext cx="320675" cy="357188"/>
          </a:xfrm>
          <a:prstGeom prst="upArrow">
            <a:avLst>
              <a:gd name="adj1" fmla="val 55046"/>
              <a:gd name="adj2" fmla="val 54770"/>
            </a:avLst>
          </a:prstGeom>
          <a:solidFill>
            <a:srgbClr val="B2B2B2"/>
          </a:solidFill>
          <a:ln w="25400" algn="ctr">
            <a:noFill/>
            <a:miter lim="800000"/>
            <a:headEnd/>
            <a:tailEnd/>
          </a:ln>
          <a:effectLst/>
        </p:spPr>
        <p:txBody>
          <a:bodyPr anchor="ctr"/>
          <a:lstStyle/>
          <a:p>
            <a:endParaRPr lang="en-US"/>
          </a:p>
        </p:txBody>
      </p:sp>
      <p:sp>
        <p:nvSpPr>
          <p:cNvPr id="50189" name="AutoShape 13"/>
          <p:cNvSpPr>
            <a:spLocks noChangeArrowheads="1"/>
          </p:cNvSpPr>
          <p:nvPr/>
        </p:nvSpPr>
        <p:spPr bwMode="gray">
          <a:xfrm rot="7935985" flipV="1">
            <a:off x="2992437" y="4300538"/>
            <a:ext cx="320675" cy="355600"/>
          </a:xfrm>
          <a:prstGeom prst="upArrow">
            <a:avLst>
              <a:gd name="adj1" fmla="val 55046"/>
              <a:gd name="adj2" fmla="val 54527"/>
            </a:avLst>
          </a:prstGeom>
          <a:solidFill>
            <a:srgbClr val="B2B2B2"/>
          </a:solidFill>
          <a:ln w="25400" algn="ctr">
            <a:noFill/>
            <a:miter lim="800000"/>
            <a:headEnd/>
            <a:tailEnd/>
          </a:ln>
          <a:effectLst/>
        </p:spPr>
        <p:txBody>
          <a:bodyPr anchor="ctr"/>
          <a:lstStyle/>
          <a:p>
            <a:endParaRPr lang="en-US"/>
          </a:p>
        </p:txBody>
      </p:sp>
      <p:sp>
        <p:nvSpPr>
          <p:cNvPr id="50190" name="AutoShape 14"/>
          <p:cNvSpPr>
            <a:spLocks noChangeArrowheads="1"/>
          </p:cNvSpPr>
          <p:nvPr/>
        </p:nvSpPr>
        <p:spPr bwMode="gray">
          <a:xfrm rot="-8293350" flipH="1" flipV="1">
            <a:off x="1678419" y="4252413"/>
            <a:ext cx="320675" cy="357187"/>
          </a:xfrm>
          <a:prstGeom prst="upArrow">
            <a:avLst>
              <a:gd name="adj1" fmla="val 55046"/>
              <a:gd name="adj2" fmla="val 54770"/>
            </a:avLst>
          </a:prstGeom>
          <a:solidFill>
            <a:srgbClr val="B2B2B2"/>
          </a:solidFill>
          <a:ln w="25400" algn="ctr">
            <a:noFill/>
            <a:miter lim="800000"/>
            <a:headEnd/>
            <a:tailEnd/>
          </a:ln>
          <a:effectLst/>
        </p:spPr>
        <p:txBody>
          <a:bodyPr anchor="ctr"/>
          <a:lstStyle/>
          <a:p>
            <a:endParaRPr lang="en-US"/>
          </a:p>
        </p:txBody>
      </p:sp>
      <p:sp>
        <p:nvSpPr>
          <p:cNvPr id="57" name="Rectangle 56"/>
          <p:cNvSpPr>
            <a:spLocks noChangeArrowheads="1"/>
          </p:cNvSpPr>
          <p:nvPr/>
        </p:nvSpPr>
        <p:spPr bwMode="gray">
          <a:xfrm>
            <a:off x="1828800" y="3505200"/>
            <a:ext cx="1249363" cy="523220"/>
          </a:xfrm>
          <a:prstGeom prst="rect">
            <a:avLst/>
          </a:prstGeom>
          <a:noFill/>
          <a:ln w="9525">
            <a:noFill/>
            <a:miter lim="800000"/>
            <a:headEnd/>
            <a:tailEnd/>
          </a:ln>
        </p:spPr>
        <p:txBody>
          <a:bodyPr wrap="square">
            <a:spAutoFit/>
          </a:bodyPr>
          <a:lstStyle/>
          <a:p>
            <a:pPr algn="ctr"/>
            <a:r>
              <a:rPr lang="en-US" sz="2800" b="1" dirty="0" smtClean="0">
                <a:solidFill>
                  <a:srgbClr val="000000"/>
                </a:solidFill>
                <a:cs typeface="Arial" charset="0"/>
              </a:rPr>
              <a:t>IELTS</a:t>
            </a:r>
            <a:endParaRPr lang="en-US" sz="2800" b="1" dirty="0">
              <a:solidFill>
                <a:srgbClr val="000000"/>
              </a:solidFill>
              <a:cs typeface="Arial" charset="0"/>
            </a:endParaRPr>
          </a:p>
        </p:txBody>
      </p:sp>
      <p:sp>
        <p:nvSpPr>
          <p:cNvPr id="50192" name="WordArt 16"/>
          <p:cNvSpPr>
            <a:spLocks noChangeArrowheads="1" noChangeShapeType="1" noTextEdit="1"/>
          </p:cNvSpPr>
          <p:nvPr/>
        </p:nvSpPr>
        <p:spPr bwMode="gray">
          <a:xfrm rot="13324159">
            <a:off x="1082767" y="4033838"/>
            <a:ext cx="1635027" cy="913950"/>
          </a:xfrm>
          <a:prstGeom prst="rect">
            <a:avLst/>
          </a:prstGeom>
        </p:spPr>
        <p:txBody>
          <a:bodyPr spcFirstLastPara="1" wrap="none" fromWordArt="1">
            <a:prstTxWarp prst="textArchUp">
              <a:avLst>
                <a:gd name="adj" fmla="val 12199863"/>
              </a:avLst>
            </a:prstTxWarp>
          </a:bodyPr>
          <a:lstStyle/>
          <a:p>
            <a:pPr algn="ctr"/>
            <a:r>
              <a:rPr lang="en-US" sz="1400" b="1" kern="10" dirty="0" smtClean="0">
                <a:ln w="6350">
                  <a:solidFill>
                    <a:srgbClr val="FFFFFF"/>
                  </a:solidFill>
                  <a:round/>
                  <a:headEnd/>
                  <a:tailEnd/>
                </a:ln>
                <a:latin typeface="Corbel"/>
              </a:rPr>
              <a:t>Writing</a:t>
            </a:r>
          </a:p>
          <a:p>
            <a:pPr algn="ctr"/>
            <a:endParaRPr lang="en-US" sz="1400" kern="10" dirty="0">
              <a:ln w="6350">
                <a:solidFill>
                  <a:srgbClr val="FFFFFF"/>
                </a:solidFill>
                <a:round/>
                <a:headEnd/>
                <a:tailEnd/>
              </a:ln>
              <a:solidFill>
                <a:srgbClr val="FFFFFF"/>
              </a:solidFill>
              <a:latin typeface="Corbel"/>
            </a:endParaRPr>
          </a:p>
        </p:txBody>
      </p:sp>
      <p:sp>
        <p:nvSpPr>
          <p:cNvPr id="50193" name="WordArt 17"/>
          <p:cNvSpPr>
            <a:spLocks noChangeArrowheads="1" noChangeShapeType="1" noTextEdit="1"/>
          </p:cNvSpPr>
          <p:nvPr/>
        </p:nvSpPr>
        <p:spPr bwMode="gray">
          <a:xfrm rot="-99919790">
            <a:off x="2578916" y="4190842"/>
            <a:ext cx="1762065" cy="1181034"/>
          </a:xfrm>
          <a:prstGeom prst="rect">
            <a:avLst/>
          </a:prstGeom>
        </p:spPr>
        <p:txBody>
          <a:bodyPr spcFirstLastPara="1" wrap="none" fromWordArt="1">
            <a:prstTxWarp prst="textArchUp">
              <a:avLst>
                <a:gd name="adj" fmla="val 12199862"/>
              </a:avLst>
            </a:prstTxWarp>
          </a:bodyPr>
          <a:lstStyle/>
          <a:p>
            <a:pPr algn="ctr"/>
            <a:r>
              <a:rPr lang="en-US" sz="1400" b="1" kern="10" dirty="0" smtClean="0">
                <a:ln w="6350">
                  <a:solidFill>
                    <a:srgbClr val="FFFFFF"/>
                  </a:solidFill>
                  <a:round/>
                  <a:headEnd/>
                  <a:tailEnd/>
                </a:ln>
                <a:latin typeface="Corbel"/>
              </a:rPr>
              <a:t>Reading</a:t>
            </a:r>
            <a:endParaRPr lang="en-US" sz="1400" b="1" kern="10" dirty="0">
              <a:ln w="6350">
                <a:solidFill>
                  <a:srgbClr val="FFFFFF"/>
                </a:solidFill>
                <a:round/>
                <a:headEnd/>
                <a:tailEnd/>
              </a:ln>
              <a:latin typeface="Corbel"/>
            </a:endParaRPr>
          </a:p>
        </p:txBody>
      </p:sp>
      <p:sp>
        <p:nvSpPr>
          <p:cNvPr id="70" name="Rectangle 69"/>
          <p:cNvSpPr/>
          <p:nvPr/>
        </p:nvSpPr>
        <p:spPr>
          <a:xfrm>
            <a:off x="4876800" y="2667000"/>
            <a:ext cx="3429000" cy="584775"/>
          </a:xfrm>
          <a:prstGeom prst="rect">
            <a:avLst/>
          </a:prstGeom>
        </p:spPr>
        <p:txBody>
          <a:bodyPr>
            <a:spAutoFit/>
          </a:bodyPr>
          <a:lstStyle/>
          <a:p>
            <a:pPr>
              <a:buFont typeface="Wingdings" pitchFamily="2" charset="2"/>
              <a:buChar char="§"/>
            </a:pPr>
            <a:r>
              <a:rPr lang="en-US" sz="1600" b="1" dirty="0">
                <a:solidFill>
                  <a:schemeClr val="accent2"/>
                </a:solidFill>
                <a:cs typeface="Arial" charset="0"/>
              </a:rPr>
              <a:t> </a:t>
            </a:r>
            <a:r>
              <a:rPr lang="en-US" sz="1600" b="1" dirty="0" smtClean="0"/>
              <a:t>recognized by more than 7,000 institutions in over 135 countries</a:t>
            </a:r>
            <a:endParaRPr lang="en-US" sz="1600" b="1" dirty="0">
              <a:solidFill>
                <a:schemeClr val="accent2"/>
              </a:solidFill>
              <a:cs typeface="Arial" charset="0"/>
            </a:endParaRPr>
          </a:p>
        </p:txBody>
      </p:sp>
      <p:sp>
        <p:nvSpPr>
          <p:cNvPr id="71" name="Rectangle 70"/>
          <p:cNvSpPr/>
          <p:nvPr/>
        </p:nvSpPr>
        <p:spPr>
          <a:xfrm>
            <a:off x="4876800" y="3505200"/>
            <a:ext cx="3352800" cy="838200"/>
          </a:xfrm>
          <a:prstGeom prst="rect">
            <a:avLst/>
          </a:prstGeom>
        </p:spPr>
        <p:txBody>
          <a:bodyPr wrap="square">
            <a:spAutoFit/>
          </a:bodyPr>
          <a:lstStyle/>
          <a:p>
            <a:pPr algn="ctr">
              <a:buFont typeface="Wingdings" pitchFamily="2" charset="2"/>
              <a:buChar char="§"/>
            </a:pPr>
            <a:r>
              <a:rPr lang="en-US" sz="1600" dirty="0">
                <a:solidFill>
                  <a:schemeClr val="hlink"/>
                </a:solidFill>
                <a:cs typeface="Arial" charset="0"/>
              </a:rPr>
              <a:t> </a:t>
            </a:r>
            <a:r>
              <a:rPr lang="en-US" sz="1600" b="1" dirty="0" smtClean="0"/>
              <a:t>over 700,000 people from over 120 countries take  this exam every year</a:t>
            </a:r>
            <a:endParaRPr lang="en-US" sz="1600" b="1" dirty="0">
              <a:solidFill>
                <a:schemeClr val="hlink"/>
              </a:solidFill>
              <a:cs typeface="Arial" charset="0"/>
            </a:endParaRPr>
          </a:p>
        </p:txBody>
      </p:sp>
      <p:sp>
        <p:nvSpPr>
          <p:cNvPr id="72" name="Rectangle 71"/>
          <p:cNvSpPr/>
          <p:nvPr/>
        </p:nvSpPr>
        <p:spPr>
          <a:xfrm>
            <a:off x="4788788" y="2133600"/>
            <a:ext cx="3429000" cy="338554"/>
          </a:xfrm>
          <a:prstGeom prst="rect">
            <a:avLst/>
          </a:prstGeom>
        </p:spPr>
        <p:txBody>
          <a:bodyPr>
            <a:spAutoFit/>
          </a:bodyPr>
          <a:lstStyle/>
          <a:p>
            <a:pPr>
              <a:buFont typeface="Wingdings" pitchFamily="2" charset="2"/>
              <a:buChar char="§"/>
            </a:pPr>
            <a:r>
              <a:rPr lang="en-US" sz="1600" b="1" dirty="0">
                <a:solidFill>
                  <a:srgbClr val="0070C0"/>
                </a:solidFill>
                <a:cs typeface="Arial" charset="0"/>
              </a:rPr>
              <a:t> </a:t>
            </a:r>
            <a:r>
              <a:rPr lang="en-US" sz="1600" b="1" dirty="0" smtClean="0"/>
              <a:t>the world’s proven English </a:t>
            </a:r>
            <a:r>
              <a:rPr lang="en-US" sz="1600" b="1" dirty="0" smtClean="0"/>
              <a:t>test </a:t>
            </a:r>
            <a:endParaRPr lang="en-US" sz="1600" b="1" dirty="0">
              <a:solidFill>
                <a:srgbClr val="0070C0"/>
              </a:solidFill>
              <a:cs typeface="Arial" charset="0"/>
            </a:endParaRPr>
          </a:p>
        </p:txBody>
      </p:sp>
      <p:sp>
        <p:nvSpPr>
          <p:cNvPr id="73" name="Rectangle 72"/>
          <p:cNvSpPr/>
          <p:nvPr/>
        </p:nvSpPr>
        <p:spPr>
          <a:xfrm>
            <a:off x="5169788" y="4631467"/>
            <a:ext cx="3048000" cy="1323439"/>
          </a:xfrm>
          <a:prstGeom prst="rect">
            <a:avLst/>
          </a:prstGeom>
        </p:spPr>
        <p:txBody>
          <a:bodyPr wrap="square">
            <a:spAutoFit/>
          </a:bodyPr>
          <a:lstStyle/>
          <a:p>
            <a:pPr algn="ctr">
              <a:buFont typeface="Wingdings" pitchFamily="2" charset="2"/>
              <a:buChar char="§"/>
            </a:pPr>
            <a:r>
              <a:rPr lang="en-US" sz="1600" b="1" dirty="0">
                <a:solidFill>
                  <a:schemeClr val="folHlink"/>
                </a:solidFill>
                <a:cs typeface="Arial" charset="0"/>
              </a:rPr>
              <a:t> </a:t>
            </a:r>
            <a:r>
              <a:rPr lang="en-US" sz="1600" b="1" dirty="0" smtClean="0"/>
              <a:t>managed by the British Council, IDP: IELTS Australia and the University of Cambridge ESOL Examinations </a:t>
            </a:r>
            <a:endParaRPr lang="en-US" sz="1600" b="1" dirty="0">
              <a:solidFill>
                <a:schemeClr val="folHlink"/>
              </a:solidFill>
              <a:cs typeface="Arial" charset="0"/>
            </a:endParaRPr>
          </a:p>
        </p:txBody>
      </p:sp>
      <p:sp>
        <p:nvSpPr>
          <p:cNvPr id="22" name="TextBox 21"/>
          <p:cNvSpPr txBox="1"/>
          <p:nvPr/>
        </p:nvSpPr>
        <p:spPr>
          <a:xfrm>
            <a:off x="685800" y="1371600"/>
            <a:ext cx="5191358" cy="400110"/>
          </a:xfrm>
          <a:prstGeom prst="rect">
            <a:avLst/>
          </a:prstGeom>
          <a:noFill/>
        </p:spPr>
        <p:txBody>
          <a:bodyPr wrap="none" rtlCol="0">
            <a:spAutoFit/>
          </a:bodyPr>
          <a:lstStyle/>
          <a:p>
            <a:r>
              <a:rPr lang="en-US" sz="2000" i="1" dirty="0" smtClean="0"/>
              <a:t>International English Language Test System</a:t>
            </a:r>
            <a:endParaRPr lang="en-US" sz="2000"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rc 2"/>
          <p:cNvSpPr>
            <a:spLocks/>
          </p:cNvSpPr>
          <p:nvPr/>
        </p:nvSpPr>
        <p:spPr bwMode="gray">
          <a:xfrm>
            <a:off x="1447800" y="2273300"/>
            <a:ext cx="6172200" cy="3810000"/>
          </a:xfrm>
          <a:custGeom>
            <a:avLst/>
            <a:gdLst>
              <a:gd name="G0" fmla="+- 19752 0 0"/>
              <a:gd name="G1" fmla="+- 21600 0 0"/>
              <a:gd name="G2" fmla="+- 21600 0 0"/>
              <a:gd name="T0" fmla="*/ 0 w 38158"/>
              <a:gd name="T1" fmla="*/ 12858 h 21600"/>
              <a:gd name="T2" fmla="*/ 38158 w 38158"/>
              <a:gd name="T3" fmla="*/ 10296 h 21600"/>
              <a:gd name="T4" fmla="*/ 19752 w 38158"/>
              <a:gd name="T5" fmla="*/ 21600 h 21600"/>
            </a:gdLst>
            <a:ahLst/>
            <a:cxnLst>
              <a:cxn ang="0">
                <a:pos x="T0" y="T1"/>
              </a:cxn>
              <a:cxn ang="0">
                <a:pos x="T2" y="T3"/>
              </a:cxn>
              <a:cxn ang="0">
                <a:pos x="T4" y="T5"/>
              </a:cxn>
            </a:cxnLst>
            <a:rect l="0" t="0" r="r" b="b"/>
            <a:pathLst>
              <a:path w="38158" h="21600" fill="none" extrusionOk="0">
                <a:moveTo>
                  <a:pt x="0" y="12858"/>
                </a:moveTo>
                <a:cubicBezTo>
                  <a:pt x="3459" y="5041"/>
                  <a:pt x="11203" y="-1"/>
                  <a:pt x="19752" y="0"/>
                </a:cubicBezTo>
                <a:cubicBezTo>
                  <a:pt x="27259" y="0"/>
                  <a:pt x="34228" y="3898"/>
                  <a:pt x="38157" y="10296"/>
                </a:cubicBezTo>
              </a:path>
              <a:path w="38158" h="21600" stroke="0" extrusionOk="0">
                <a:moveTo>
                  <a:pt x="0" y="12858"/>
                </a:moveTo>
                <a:cubicBezTo>
                  <a:pt x="3459" y="5041"/>
                  <a:pt x="11203" y="-1"/>
                  <a:pt x="19752" y="0"/>
                </a:cubicBezTo>
                <a:cubicBezTo>
                  <a:pt x="27259" y="0"/>
                  <a:pt x="34228" y="3898"/>
                  <a:pt x="38157" y="10296"/>
                </a:cubicBezTo>
                <a:lnTo>
                  <a:pt x="19752" y="21600"/>
                </a:lnTo>
                <a:close/>
              </a:path>
            </a:pathLst>
          </a:custGeom>
          <a:noFill/>
          <a:ln w="57150" cap="rnd">
            <a:solidFill>
              <a:schemeClr val="bg2"/>
            </a:solidFill>
            <a:prstDash val="sysDot"/>
            <a:round/>
            <a:headEnd/>
            <a:tailEnd/>
          </a:ln>
          <a:effectLst/>
        </p:spPr>
        <p:txBody>
          <a:bodyPr wrap="none" anchor="ctr"/>
          <a:lstStyle/>
          <a:p>
            <a:endParaRPr lang="en-US"/>
          </a:p>
        </p:txBody>
      </p:sp>
      <p:sp>
        <p:nvSpPr>
          <p:cNvPr id="59395" name="Rectangle 3"/>
          <p:cNvSpPr>
            <a:spLocks noGrp="1" noChangeArrowheads="1"/>
          </p:cNvSpPr>
          <p:nvPr>
            <p:ph type="title"/>
          </p:nvPr>
        </p:nvSpPr>
        <p:spPr bwMode="black"/>
        <p:txBody>
          <a:bodyPr/>
          <a:lstStyle/>
          <a:p>
            <a:r>
              <a:rPr lang="en-US" dirty="0" smtClean="0"/>
              <a:t>Writing Tasks</a:t>
            </a:r>
          </a:p>
        </p:txBody>
      </p:sp>
      <p:sp>
        <p:nvSpPr>
          <p:cNvPr id="59397" name="Rectangle 5"/>
          <p:cNvSpPr>
            <a:spLocks noChangeArrowheads="1"/>
          </p:cNvSpPr>
          <p:nvPr/>
        </p:nvSpPr>
        <p:spPr bwMode="gray">
          <a:xfrm>
            <a:off x="379463" y="4430143"/>
            <a:ext cx="3186062" cy="1631216"/>
          </a:xfrm>
          <a:prstGeom prst="rect">
            <a:avLst/>
          </a:prstGeom>
          <a:noFill/>
          <a:ln w="9525">
            <a:noFill/>
            <a:miter lim="800000"/>
            <a:headEnd/>
            <a:tailEnd/>
          </a:ln>
          <a:effectLst/>
        </p:spPr>
        <p:txBody>
          <a:bodyPr wrap="square">
            <a:spAutoFit/>
          </a:bodyPr>
          <a:lstStyle/>
          <a:p>
            <a:pPr marL="285750" indent="-285750">
              <a:spcBef>
                <a:spcPts val="600"/>
              </a:spcBef>
              <a:buFont typeface="Wingdings" pitchFamily="2" charset="2"/>
              <a:buChar char="q"/>
            </a:pPr>
            <a:r>
              <a:rPr lang="en-US" sz="1600" b="1" dirty="0" smtClean="0">
                <a:latin typeface="Arial Narrow" pitchFamily="34" charset="0"/>
              </a:rPr>
              <a:t>150 words or more</a:t>
            </a:r>
            <a:endParaRPr lang="en-US" sz="1600" b="1" dirty="0">
              <a:solidFill>
                <a:srgbClr val="000000"/>
              </a:solidFill>
              <a:latin typeface="Arial Narrow" pitchFamily="34" charset="0"/>
            </a:endParaRPr>
          </a:p>
          <a:p>
            <a:pPr marL="285750" indent="-285750">
              <a:spcBef>
                <a:spcPts val="600"/>
              </a:spcBef>
              <a:buFont typeface="Wingdings" pitchFamily="2" charset="2"/>
              <a:buChar char="q"/>
            </a:pPr>
            <a:r>
              <a:rPr lang="en-US" sz="1600" b="1" dirty="0">
                <a:latin typeface="Arial Narrow" pitchFamily="34" charset="0"/>
              </a:rPr>
              <a:t> </a:t>
            </a:r>
            <a:r>
              <a:rPr lang="en-US" sz="1600" b="1" dirty="0" smtClean="0">
                <a:latin typeface="Arial Narrow" pitchFamily="34" charset="0"/>
              </a:rPr>
              <a:t>describe, summarize, or explain:   </a:t>
            </a:r>
          </a:p>
          <a:p>
            <a:pPr marL="742950" lvl="1" indent="-285750">
              <a:spcBef>
                <a:spcPts val="600"/>
              </a:spcBef>
              <a:buFont typeface="Wingdings" pitchFamily="2" charset="2"/>
              <a:buChar char="ü"/>
            </a:pPr>
            <a:r>
              <a:rPr lang="en-US" sz="1600" b="1" dirty="0" smtClean="0">
                <a:latin typeface="Arial Narrow" pitchFamily="34" charset="0"/>
              </a:rPr>
              <a:t> a process or</a:t>
            </a:r>
          </a:p>
          <a:p>
            <a:pPr marL="742950" lvl="1" indent="-285750">
              <a:spcBef>
                <a:spcPts val="600"/>
              </a:spcBef>
              <a:buFont typeface="Wingdings" pitchFamily="2" charset="2"/>
              <a:buChar char="ü"/>
            </a:pPr>
            <a:r>
              <a:rPr lang="en-US" sz="1600" b="1" dirty="0" smtClean="0">
                <a:latin typeface="Arial Narrow" pitchFamily="34" charset="0"/>
              </a:rPr>
              <a:t> how something works or </a:t>
            </a:r>
          </a:p>
          <a:p>
            <a:pPr marL="742950" lvl="1" indent="-285750">
              <a:spcBef>
                <a:spcPts val="600"/>
              </a:spcBef>
              <a:buFont typeface="Wingdings" pitchFamily="2" charset="2"/>
              <a:buChar char="ü"/>
            </a:pPr>
            <a:r>
              <a:rPr lang="en-US" sz="1600" b="1" dirty="0">
                <a:latin typeface="Arial Narrow" pitchFamily="34" charset="0"/>
              </a:rPr>
              <a:t> </a:t>
            </a:r>
            <a:r>
              <a:rPr lang="en-US" sz="1600" b="1" dirty="0" smtClean="0">
                <a:latin typeface="Arial Narrow" pitchFamily="34" charset="0"/>
              </a:rPr>
              <a:t>an object or event</a:t>
            </a:r>
            <a:endParaRPr lang="en-US" sz="1600" b="1" dirty="0" smtClean="0">
              <a:latin typeface="Arial Narrow" pitchFamily="34" charset="0"/>
            </a:endParaRPr>
          </a:p>
        </p:txBody>
      </p:sp>
      <p:grpSp>
        <p:nvGrpSpPr>
          <p:cNvPr id="59398" name="Group 6"/>
          <p:cNvGrpSpPr>
            <a:grpSpLocks/>
          </p:cNvGrpSpPr>
          <p:nvPr/>
        </p:nvGrpSpPr>
        <p:grpSpPr bwMode="auto">
          <a:xfrm>
            <a:off x="644525" y="3073400"/>
            <a:ext cx="7847013" cy="3117850"/>
            <a:chOff x="406" y="1876"/>
            <a:chExt cx="4943" cy="1964"/>
          </a:xfrm>
        </p:grpSpPr>
        <p:sp>
          <p:nvSpPr>
            <p:cNvPr id="59399" name="Line 7"/>
            <p:cNvSpPr>
              <a:spLocks noChangeShapeType="1"/>
            </p:cNvSpPr>
            <p:nvPr/>
          </p:nvSpPr>
          <p:spPr bwMode="gray">
            <a:xfrm flipH="1">
              <a:off x="3751" y="3840"/>
              <a:ext cx="1598" cy="0"/>
            </a:xfrm>
            <a:prstGeom prst="line">
              <a:avLst/>
            </a:prstGeom>
            <a:noFill/>
            <a:ln w="57150">
              <a:solidFill>
                <a:srgbClr val="808080">
                  <a:alpha val="80000"/>
                </a:srgbClr>
              </a:solidFill>
              <a:round/>
              <a:headEnd type="triangle" w="med" len="med"/>
              <a:tailEnd/>
            </a:ln>
            <a:effectLst/>
          </p:spPr>
          <p:txBody>
            <a:bodyPr/>
            <a:lstStyle/>
            <a:p>
              <a:endParaRPr lang="en-US"/>
            </a:p>
          </p:txBody>
        </p:sp>
        <p:grpSp>
          <p:nvGrpSpPr>
            <p:cNvPr id="59400" name="Group 8"/>
            <p:cNvGrpSpPr>
              <a:grpSpLocks/>
            </p:cNvGrpSpPr>
            <p:nvPr/>
          </p:nvGrpSpPr>
          <p:grpSpPr bwMode="auto">
            <a:xfrm>
              <a:off x="406" y="1876"/>
              <a:ext cx="3818" cy="1964"/>
              <a:chOff x="406" y="1876"/>
              <a:chExt cx="3818" cy="1964"/>
            </a:xfrm>
          </p:grpSpPr>
          <p:grpSp>
            <p:nvGrpSpPr>
              <p:cNvPr id="59401" name="Group 9"/>
              <p:cNvGrpSpPr>
                <a:grpSpLocks/>
              </p:cNvGrpSpPr>
              <p:nvPr/>
            </p:nvGrpSpPr>
            <p:grpSpPr bwMode="auto">
              <a:xfrm>
                <a:off x="406" y="2928"/>
                <a:ext cx="3359" cy="912"/>
                <a:chOff x="406" y="2928"/>
                <a:chExt cx="3359" cy="912"/>
              </a:xfrm>
            </p:grpSpPr>
            <p:sp>
              <p:nvSpPr>
                <p:cNvPr id="59402" name="Arc 10"/>
                <p:cNvSpPr>
                  <a:spLocks/>
                </p:cNvSpPr>
                <p:nvPr/>
              </p:nvSpPr>
              <p:spPr bwMode="gray">
                <a:xfrm>
                  <a:off x="2008" y="2928"/>
                  <a:ext cx="1757" cy="912"/>
                </a:xfrm>
                <a:custGeom>
                  <a:avLst/>
                  <a:gdLst>
                    <a:gd name="G0" fmla="+- 21600 0 0"/>
                    <a:gd name="G1" fmla="+- 21600 0 0"/>
                    <a:gd name="G2" fmla="+- 21600 0 0"/>
                    <a:gd name="T0" fmla="*/ 0 w 43200"/>
                    <a:gd name="T1" fmla="*/ 21522 h 21600"/>
                    <a:gd name="T2" fmla="*/ 43200 w 43200"/>
                    <a:gd name="T3" fmla="*/ 21600 h 21600"/>
                    <a:gd name="T4" fmla="*/ 21600 w 43200"/>
                    <a:gd name="T5" fmla="*/ 21600 h 21600"/>
                  </a:gdLst>
                  <a:ahLst/>
                  <a:cxnLst>
                    <a:cxn ang="0">
                      <a:pos x="T0" y="T1"/>
                    </a:cxn>
                    <a:cxn ang="0">
                      <a:pos x="T2" y="T3"/>
                    </a:cxn>
                    <a:cxn ang="0">
                      <a:pos x="T4" y="T5"/>
                    </a:cxn>
                  </a:cxnLst>
                  <a:rect l="0" t="0" r="r" b="b"/>
                  <a:pathLst>
                    <a:path w="43200" h="21600" fill="none" extrusionOk="0">
                      <a:moveTo>
                        <a:pt x="0" y="21522"/>
                      </a:moveTo>
                      <a:cubicBezTo>
                        <a:pt x="43" y="9623"/>
                        <a:pt x="9701" y="-1"/>
                        <a:pt x="21600" y="0"/>
                      </a:cubicBezTo>
                      <a:cubicBezTo>
                        <a:pt x="33529" y="0"/>
                        <a:pt x="43200" y="9670"/>
                        <a:pt x="43200" y="21600"/>
                      </a:cubicBezTo>
                    </a:path>
                    <a:path w="43200" h="21600" stroke="0" extrusionOk="0">
                      <a:moveTo>
                        <a:pt x="0" y="21522"/>
                      </a:moveTo>
                      <a:cubicBezTo>
                        <a:pt x="43" y="9623"/>
                        <a:pt x="9701" y="-1"/>
                        <a:pt x="21600" y="0"/>
                      </a:cubicBezTo>
                      <a:cubicBezTo>
                        <a:pt x="33529" y="0"/>
                        <a:pt x="43200" y="9670"/>
                        <a:pt x="43200" y="21600"/>
                      </a:cubicBezTo>
                      <a:lnTo>
                        <a:pt x="21600" y="21600"/>
                      </a:lnTo>
                      <a:close/>
                    </a:path>
                  </a:pathLst>
                </a:custGeom>
                <a:noFill/>
                <a:ln w="57150">
                  <a:solidFill>
                    <a:srgbClr val="808080">
                      <a:alpha val="80000"/>
                    </a:srgbClr>
                  </a:solidFill>
                  <a:round/>
                  <a:headEnd/>
                  <a:tailEnd/>
                </a:ln>
                <a:effectLst/>
              </p:spPr>
              <p:txBody>
                <a:bodyPr wrap="none" anchor="ctr"/>
                <a:lstStyle/>
                <a:p>
                  <a:endParaRPr lang="en-US"/>
                </a:p>
              </p:txBody>
            </p:sp>
            <p:sp>
              <p:nvSpPr>
                <p:cNvPr id="59403" name="Line 11"/>
                <p:cNvSpPr>
                  <a:spLocks noChangeShapeType="1"/>
                </p:cNvSpPr>
                <p:nvPr/>
              </p:nvSpPr>
              <p:spPr bwMode="gray">
                <a:xfrm flipH="1">
                  <a:off x="406" y="3840"/>
                  <a:ext cx="1611" cy="0"/>
                </a:xfrm>
                <a:prstGeom prst="line">
                  <a:avLst/>
                </a:prstGeom>
                <a:noFill/>
                <a:ln w="57150">
                  <a:solidFill>
                    <a:srgbClr val="808080">
                      <a:alpha val="80000"/>
                    </a:srgbClr>
                  </a:solidFill>
                  <a:round/>
                  <a:headEnd/>
                  <a:tailEnd type="triangle" w="med" len="med"/>
                </a:ln>
                <a:effectLst/>
              </p:spPr>
              <p:txBody>
                <a:bodyPr/>
                <a:lstStyle/>
                <a:p>
                  <a:endParaRPr lang="en-US"/>
                </a:p>
              </p:txBody>
            </p:sp>
          </p:grpSp>
          <p:sp>
            <p:nvSpPr>
              <p:cNvPr id="59404" name="Line 12"/>
              <p:cNvSpPr>
                <a:spLocks noChangeShapeType="1"/>
              </p:cNvSpPr>
              <p:nvPr/>
            </p:nvSpPr>
            <p:spPr bwMode="gray">
              <a:xfrm rot="16200000" flipH="1">
                <a:off x="1383" y="2108"/>
                <a:ext cx="1214" cy="750"/>
              </a:xfrm>
              <a:prstGeom prst="line">
                <a:avLst/>
              </a:prstGeom>
              <a:noFill/>
              <a:ln w="57150">
                <a:solidFill>
                  <a:srgbClr val="808080">
                    <a:alpha val="80000"/>
                  </a:srgbClr>
                </a:solidFill>
                <a:round/>
                <a:headEnd type="triangle" w="med" len="med"/>
                <a:tailEnd/>
              </a:ln>
              <a:effectLst/>
            </p:spPr>
            <p:txBody>
              <a:bodyPr/>
              <a:lstStyle/>
              <a:p>
                <a:endParaRPr lang="en-US"/>
              </a:p>
            </p:txBody>
          </p:sp>
          <p:sp>
            <p:nvSpPr>
              <p:cNvPr id="59405" name="Line 13"/>
              <p:cNvSpPr>
                <a:spLocks noChangeShapeType="1"/>
              </p:cNvSpPr>
              <p:nvPr/>
            </p:nvSpPr>
            <p:spPr bwMode="gray">
              <a:xfrm rot="5400000">
                <a:off x="3246" y="2131"/>
                <a:ext cx="1142" cy="815"/>
              </a:xfrm>
              <a:prstGeom prst="line">
                <a:avLst/>
              </a:prstGeom>
              <a:noFill/>
              <a:ln w="57150">
                <a:solidFill>
                  <a:srgbClr val="808080">
                    <a:alpha val="80000"/>
                  </a:srgbClr>
                </a:solidFill>
                <a:round/>
                <a:headEnd type="triangle" w="med" len="med"/>
                <a:tailEnd/>
              </a:ln>
              <a:effectLst/>
            </p:spPr>
            <p:txBody>
              <a:bodyPr/>
              <a:lstStyle/>
              <a:p>
                <a:endParaRPr lang="en-US"/>
              </a:p>
            </p:txBody>
          </p:sp>
        </p:grpSp>
      </p:grpSp>
      <p:sp>
        <p:nvSpPr>
          <p:cNvPr id="59406" name="Rectangle 14"/>
          <p:cNvSpPr>
            <a:spLocks noChangeArrowheads="1"/>
          </p:cNvSpPr>
          <p:nvPr/>
        </p:nvSpPr>
        <p:spPr bwMode="gray">
          <a:xfrm>
            <a:off x="3875088" y="2044700"/>
            <a:ext cx="1193800" cy="641350"/>
          </a:xfrm>
          <a:prstGeom prst="rect">
            <a:avLst/>
          </a:prstGeom>
          <a:noFill/>
          <a:ln w="9525">
            <a:noFill/>
            <a:miter lim="800000"/>
            <a:headEnd/>
            <a:tailEnd/>
          </a:ln>
          <a:effectLst/>
        </p:spPr>
        <p:txBody>
          <a:bodyPr>
            <a:spAutoFit/>
          </a:bodyPr>
          <a:lstStyle/>
          <a:p>
            <a:pPr algn="ctr"/>
            <a:r>
              <a:rPr lang="en-US">
                <a:solidFill>
                  <a:srgbClr val="FFFFFF"/>
                </a:solidFill>
              </a:rPr>
              <a:t>Add text in here</a:t>
            </a:r>
          </a:p>
        </p:txBody>
      </p:sp>
      <p:sp>
        <p:nvSpPr>
          <p:cNvPr id="59407" name="Oval 15"/>
          <p:cNvSpPr>
            <a:spLocks noChangeArrowheads="1"/>
          </p:cNvSpPr>
          <p:nvPr/>
        </p:nvSpPr>
        <p:spPr bwMode="gray">
          <a:xfrm>
            <a:off x="6837231" y="3003550"/>
            <a:ext cx="1263650" cy="1263650"/>
          </a:xfrm>
          <a:prstGeom prst="ellipse">
            <a:avLst/>
          </a:prstGeom>
          <a:solidFill>
            <a:schemeClr val="folHlink"/>
          </a:solidFill>
          <a:ln w="114300" cmpd="thinThick">
            <a:solidFill>
              <a:schemeClr val="folHlink"/>
            </a:solidFill>
            <a:round/>
            <a:headEnd/>
            <a:tailEnd/>
          </a:ln>
          <a:effectLst/>
        </p:spPr>
        <p:txBody>
          <a:bodyPr wrap="none" anchor="ctr"/>
          <a:lstStyle/>
          <a:p>
            <a:endParaRPr lang="en-US"/>
          </a:p>
        </p:txBody>
      </p:sp>
      <p:sp>
        <p:nvSpPr>
          <p:cNvPr id="59408" name="Rectangle 16"/>
          <p:cNvSpPr>
            <a:spLocks noChangeArrowheads="1"/>
          </p:cNvSpPr>
          <p:nvPr/>
        </p:nvSpPr>
        <p:spPr bwMode="gray">
          <a:xfrm>
            <a:off x="6832408" y="3324371"/>
            <a:ext cx="1193800" cy="461665"/>
          </a:xfrm>
          <a:prstGeom prst="rect">
            <a:avLst/>
          </a:prstGeom>
          <a:noFill/>
          <a:ln w="9525">
            <a:noFill/>
            <a:miter lim="800000"/>
            <a:headEnd/>
            <a:tailEnd/>
          </a:ln>
          <a:effectLst/>
        </p:spPr>
        <p:txBody>
          <a:bodyPr>
            <a:spAutoFit/>
          </a:bodyPr>
          <a:lstStyle/>
          <a:p>
            <a:pPr algn="ctr"/>
            <a:r>
              <a:rPr lang="en-US" sz="2400" b="1" dirty="0" smtClean="0">
                <a:solidFill>
                  <a:srgbClr val="FFFFFF"/>
                </a:solidFill>
              </a:rPr>
              <a:t>Essay</a:t>
            </a:r>
            <a:endParaRPr lang="en-US" sz="2400" b="1" dirty="0">
              <a:solidFill>
                <a:srgbClr val="FFFFFF"/>
              </a:solidFill>
            </a:endParaRPr>
          </a:p>
        </p:txBody>
      </p:sp>
      <p:sp>
        <p:nvSpPr>
          <p:cNvPr id="59409" name="Oval 17"/>
          <p:cNvSpPr>
            <a:spLocks noChangeArrowheads="1"/>
          </p:cNvSpPr>
          <p:nvPr/>
        </p:nvSpPr>
        <p:spPr bwMode="gray">
          <a:xfrm>
            <a:off x="1047529" y="3073400"/>
            <a:ext cx="1263650" cy="1263650"/>
          </a:xfrm>
          <a:prstGeom prst="ellipse">
            <a:avLst/>
          </a:prstGeom>
          <a:solidFill>
            <a:schemeClr val="accent2"/>
          </a:solidFill>
          <a:ln w="114300" cmpd="thinThick">
            <a:solidFill>
              <a:schemeClr val="accent2"/>
            </a:solidFill>
            <a:round/>
            <a:headEnd/>
            <a:tailEnd/>
          </a:ln>
          <a:effectLst/>
        </p:spPr>
        <p:txBody>
          <a:bodyPr wrap="none" anchor="ctr"/>
          <a:lstStyle/>
          <a:p>
            <a:endParaRPr lang="en-US"/>
          </a:p>
        </p:txBody>
      </p:sp>
      <p:sp>
        <p:nvSpPr>
          <p:cNvPr id="59410" name="Rectangle 18"/>
          <p:cNvSpPr>
            <a:spLocks noChangeArrowheads="1"/>
          </p:cNvSpPr>
          <p:nvPr/>
        </p:nvSpPr>
        <p:spPr bwMode="gray">
          <a:xfrm>
            <a:off x="1011810" y="3324371"/>
            <a:ext cx="1335088" cy="707886"/>
          </a:xfrm>
          <a:prstGeom prst="rect">
            <a:avLst/>
          </a:prstGeom>
          <a:noFill/>
          <a:ln w="9525">
            <a:noFill/>
            <a:miter lim="800000"/>
            <a:headEnd/>
            <a:tailEnd/>
          </a:ln>
          <a:effectLst/>
        </p:spPr>
        <p:txBody>
          <a:bodyPr wrap="square">
            <a:spAutoFit/>
          </a:bodyPr>
          <a:lstStyle/>
          <a:p>
            <a:pPr algn="ctr"/>
            <a:r>
              <a:rPr lang="en-US" sz="2000" b="1" dirty="0" smtClean="0">
                <a:solidFill>
                  <a:srgbClr val="FFFFFF"/>
                </a:solidFill>
              </a:rPr>
              <a:t>Graph</a:t>
            </a:r>
            <a:r>
              <a:rPr lang="en-US" b="1" dirty="0" smtClean="0">
                <a:solidFill>
                  <a:srgbClr val="FFFFFF"/>
                </a:solidFill>
              </a:rPr>
              <a:t>/</a:t>
            </a:r>
          </a:p>
          <a:p>
            <a:pPr algn="ctr"/>
            <a:r>
              <a:rPr lang="en-US" sz="2000" b="1" dirty="0" smtClean="0">
                <a:solidFill>
                  <a:srgbClr val="FFFFFF"/>
                </a:solidFill>
              </a:rPr>
              <a:t>Diagram</a:t>
            </a:r>
            <a:endParaRPr lang="en-US" sz="2000" b="1" dirty="0">
              <a:solidFill>
                <a:srgbClr val="FFFFFF"/>
              </a:solidFill>
            </a:endParaRPr>
          </a:p>
        </p:txBody>
      </p:sp>
      <p:sp>
        <p:nvSpPr>
          <p:cNvPr id="59411" name="Rectangle 19"/>
          <p:cNvSpPr>
            <a:spLocks noChangeArrowheads="1"/>
          </p:cNvSpPr>
          <p:nvPr/>
        </p:nvSpPr>
        <p:spPr bwMode="gray">
          <a:xfrm>
            <a:off x="6266631" y="4430143"/>
            <a:ext cx="2639219" cy="1101840"/>
          </a:xfrm>
          <a:prstGeom prst="rect">
            <a:avLst/>
          </a:prstGeom>
          <a:noFill/>
          <a:ln w="9525">
            <a:noFill/>
            <a:miter lim="800000"/>
            <a:headEnd/>
            <a:tailEnd/>
          </a:ln>
          <a:effectLst/>
        </p:spPr>
        <p:txBody>
          <a:bodyPr wrap="square">
            <a:spAutoFit/>
          </a:bodyPr>
          <a:lstStyle/>
          <a:p>
            <a:pPr marL="285750" indent="-285750">
              <a:lnSpc>
                <a:spcPct val="90000"/>
              </a:lnSpc>
              <a:spcBef>
                <a:spcPct val="50000"/>
              </a:spcBef>
              <a:buFont typeface="Wingdings" pitchFamily="2" charset="2"/>
              <a:buChar char="q"/>
            </a:pPr>
            <a:r>
              <a:rPr lang="en-US" sz="1600" b="1" dirty="0" smtClean="0">
                <a:latin typeface="Arial Narrow" pitchFamily="34" charset="0"/>
              </a:rPr>
              <a:t>250 words or more</a:t>
            </a:r>
            <a:endParaRPr lang="en-US" sz="1600" b="1" dirty="0">
              <a:solidFill>
                <a:srgbClr val="000000"/>
              </a:solidFill>
              <a:latin typeface="Arial Narrow" pitchFamily="34" charset="0"/>
            </a:endParaRPr>
          </a:p>
          <a:p>
            <a:pPr marL="285750" indent="-285750">
              <a:lnSpc>
                <a:spcPct val="90000"/>
              </a:lnSpc>
              <a:spcBef>
                <a:spcPct val="50000"/>
              </a:spcBef>
              <a:buFont typeface="Wingdings" pitchFamily="2" charset="2"/>
              <a:buChar char="q"/>
            </a:pPr>
            <a:r>
              <a:rPr lang="en-US" sz="1600" b="1" dirty="0">
                <a:latin typeface="Arial Narrow" pitchFamily="34" charset="0"/>
              </a:rPr>
              <a:t> </a:t>
            </a:r>
            <a:r>
              <a:rPr lang="en-US" sz="1600" b="1" dirty="0">
                <a:latin typeface="Arial Narrow" pitchFamily="34" charset="0"/>
              </a:rPr>
              <a:t>write an essay in response to a point of view, argument or problem</a:t>
            </a:r>
            <a:endParaRPr lang="en-US" sz="1600" b="1" dirty="0">
              <a:latin typeface="Arial Narrow" pitchFamily="34" charset="0"/>
            </a:endParaRPr>
          </a:p>
        </p:txBody>
      </p:sp>
      <p:grpSp>
        <p:nvGrpSpPr>
          <p:cNvPr id="59412" name="Group 20"/>
          <p:cNvGrpSpPr>
            <a:grpSpLocks/>
          </p:cNvGrpSpPr>
          <p:nvPr/>
        </p:nvGrpSpPr>
        <p:grpSpPr bwMode="auto">
          <a:xfrm>
            <a:off x="3613150" y="1447800"/>
            <a:ext cx="1949450" cy="1892300"/>
            <a:chOff x="2359" y="1177"/>
            <a:chExt cx="1228" cy="1192"/>
          </a:xfrm>
        </p:grpSpPr>
        <p:sp>
          <p:nvSpPr>
            <p:cNvPr id="59413" name="Oval 21"/>
            <p:cNvSpPr>
              <a:spLocks noChangeAspect="1" noChangeArrowheads="1"/>
            </p:cNvSpPr>
            <p:nvPr/>
          </p:nvSpPr>
          <p:spPr bwMode="gray">
            <a:xfrm>
              <a:off x="2359" y="1177"/>
              <a:ext cx="1228" cy="1192"/>
            </a:xfrm>
            <a:prstGeom prst="ellipse">
              <a:avLst/>
            </a:prstGeom>
            <a:solidFill>
              <a:schemeClr val="hlink"/>
            </a:solidFill>
            <a:ln w="38100">
              <a:noFill/>
              <a:round/>
              <a:headEnd/>
              <a:tailEnd/>
            </a:ln>
            <a:effectLst/>
          </p:spPr>
          <p:txBody>
            <a:bodyPr wrap="none" anchor="ctr"/>
            <a:lstStyle/>
            <a:p>
              <a:endParaRPr lang="en-US"/>
            </a:p>
          </p:txBody>
        </p:sp>
        <p:sp>
          <p:nvSpPr>
            <p:cNvPr id="59414" name="Oval 22"/>
            <p:cNvSpPr>
              <a:spLocks noChangeArrowheads="1"/>
            </p:cNvSpPr>
            <p:nvPr/>
          </p:nvSpPr>
          <p:spPr bwMode="gray">
            <a:xfrm>
              <a:off x="2454" y="1260"/>
              <a:ext cx="1044" cy="1044"/>
            </a:xfrm>
            <a:prstGeom prst="ellipse">
              <a:avLst/>
            </a:prstGeom>
            <a:solidFill>
              <a:schemeClr val="hlink"/>
            </a:solidFill>
            <a:ln w="57150">
              <a:solidFill>
                <a:srgbClr val="FFFFFF"/>
              </a:solidFill>
              <a:round/>
              <a:headEnd/>
              <a:tailEnd/>
            </a:ln>
            <a:effectLst/>
          </p:spPr>
          <p:txBody>
            <a:bodyPr wrap="none" anchor="ctr"/>
            <a:lstStyle/>
            <a:p>
              <a:endParaRPr lang="en-US"/>
            </a:p>
          </p:txBody>
        </p:sp>
      </p:grpSp>
      <p:sp>
        <p:nvSpPr>
          <p:cNvPr id="59415" name="Rectangle 23"/>
          <p:cNvSpPr>
            <a:spLocks noChangeArrowheads="1"/>
          </p:cNvSpPr>
          <p:nvPr/>
        </p:nvSpPr>
        <p:spPr bwMode="gray">
          <a:xfrm>
            <a:off x="3886200" y="1676400"/>
            <a:ext cx="1462088" cy="1381147"/>
          </a:xfrm>
          <a:prstGeom prst="rect">
            <a:avLst/>
          </a:prstGeom>
          <a:noFill/>
          <a:ln w="9525">
            <a:noFill/>
            <a:miter lim="800000"/>
            <a:headEnd/>
            <a:tailEnd/>
          </a:ln>
          <a:effectLst/>
        </p:spPr>
        <p:txBody>
          <a:bodyPr>
            <a:spAutoFit/>
          </a:bodyPr>
          <a:lstStyle/>
          <a:p>
            <a:pPr algn="ctr">
              <a:lnSpc>
                <a:spcPct val="120000"/>
              </a:lnSpc>
              <a:buClr>
                <a:srgbClr val="7B9B63"/>
              </a:buClr>
              <a:buSzPct val="60000"/>
              <a:buFont typeface="Arial" charset="0"/>
              <a:buNone/>
            </a:pPr>
            <a:r>
              <a:rPr lang="en-US" sz="2400" b="1" dirty="0" smtClean="0">
                <a:solidFill>
                  <a:srgbClr val="FFFFFF"/>
                </a:solidFill>
              </a:rPr>
              <a:t>IELTS</a:t>
            </a:r>
          </a:p>
          <a:p>
            <a:pPr algn="ctr">
              <a:lnSpc>
                <a:spcPct val="120000"/>
              </a:lnSpc>
              <a:buClr>
                <a:srgbClr val="7B9B63"/>
              </a:buClr>
              <a:buSzPct val="60000"/>
              <a:buFont typeface="Arial" charset="0"/>
              <a:buNone/>
            </a:pPr>
            <a:r>
              <a:rPr lang="en-US" sz="2400" b="1" dirty="0" smtClean="0">
                <a:solidFill>
                  <a:srgbClr val="FFFFFF"/>
                </a:solidFill>
              </a:rPr>
              <a:t>Writing Tasks</a:t>
            </a:r>
            <a:endParaRPr lang="en-US" sz="2400" b="1" dirty="0">
              <a:solidFill>
                <a:srgbClr val="FFFFFF"/>
              </a:solidFill>
            </a:endParaRPr>
          </a:p>
        </p:txBody>
      </p:sp>
      <p:sp>
        <p:nvSpPr>
          <p:cNvPr id="59416" name="Rectangle 24"/>
          <p:cNvSpPr>
            <a:spLocks noChangeArrowheads="1"/>
          </p:cNvSpPr>
          <p:nvPr/>
        </p:nvSpPr>
        <p:spPr bwMode="gray">
          <a:xfrm>
            <a:off x="6567066" y="1558096"/>
            <a:ext cx="2038350" cy="1040285"/>
          </a:xfrm>
          <a:prstGeom prst="rect">
            <a:avLst/>
          </a:prstGeom>
          <a:noFill/>
          <a:ln w="9525">
            <a:noFill/>
            <a:miter lim="800000"/>
            <a:headEnd/>
            <a:tailEnd/>
          </a:ln>
          <a:effectLst/>
        </p:spPr>
        <p:txBody>
          <a:bodyPr>
            <a:spAutoFit/>
          </a:bodyPr>
          <a:lstStyle/>
          <a:p>
            <a:pPr algn="ctr">
              <a:lnSpc>
                <a:spcPct val="110000"/>
              </a:lnSpc>
              <a:spcBef>
                <a:spcPct val="50000"/>
              </a:spcBef>
            </a:pPr>
            <a:r>
              <a:rPr lang="en-US" sz="2800" b="1" dirty="0" smtClean="0"/>
              <a:t>Writing Task 2</a:t>
            </a:r>
            <a:endParaRPr lang="en-US" sz="2800" b="1" dirty="0">
              <a:solidFill>
                <a:srgbClr val="000000"/>
              </a:solidFill>
            </a:endParaRPr>
          </a:p>
        </p:txBody>
      </p:sp>
      <p:sp>
        <p:nvSpPr>
          <p:cNvPr id="59417" name="Rectangle 25"/>
          <p:cNvSpPr>
            <a:spLocks noChangeArrowheads="1"/>
          </p:cNvSpPr>
          <p:nvPr/>
        </p:nvSpPr>
        <p:spPr bwMode="gray">
          <a:xfrm>
            <a:off x="599352" y="1541115"/>
            <a:ext cx="2038350" cy="1040285"/>
          </a:xfrm>
          <a:prstGeom prst="rect">
            <a:avLst/>
          </a:prstGeom>
          <a:noFill/>
          <a:ln w="9525">
            <a:noFill/>
            <a:miter lim="800000"/>
            <a:headEnd/>
            <a:tailEnd/>
          </a:ln>
          <a:effectLst/>
        </p:spPr>
        <p:txBody>
          <a:bodyPr>
            <a:spAutoFit/>
          </a:bodyPr>
          <a:lstStyle/>
          <a:p>
            <a:pPr algn="ctr">
              <a:lnSpc>
                <a:spcPct val="110000"/>
              </a:lnSpc>
              <a:spcBef>
                <a:spcPct val="50000"/>
              </a:spcBef>
            </a:pPr>
            <a:r>
              <a:rPr lang="en-US" sz="2800" b="1" dirty="0" smtClean="0"/>
              <a:t>Writing Task 1</a:t>
            </a:r>
            <a:endParaRPr lang="en-US" sz="2800" b="1" dirty="0">
              <a:solidFill>
                <a:srgbClr val="000000"/>
              </a:solidFill>
            </a:endParaRPr>
          </a:p>
        </p:txBody>
      </p:sp>
      <p:pic>
        <p:nvPicPr>
          <p:cNvPr id="67586" name="Picture 2" descr="http://www.heathersanimations.com/school/sc28.gif"/>
          <p:cNvPicPr>
            <a:picLocks noChangeAspect="1" noChangeArrowheads="1" noCrop="1"/>
          </p:cNvPicPr>
          <p:nvPr/>
        </p:nvPicPr>
        <p:blipFill>
          <a:blip r:embed="rId2" cstate="print"/>
          <a:srcRect/>
          <a:stretch>
            <a:fillRect/>
          </a:stretch>
        </p:blipFill>
        <p:spPr bwMode="auto">
          <a:xfrm>
            <a:off x="3352800" y="4267200"/>
            <a:ext cx="2438400" cy="20160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2000" fill="hold"/>
                                        <p:tgtEl>
                                          <p:spTgt spid="67586"/>
                                        </p:tgtEl>
                                        <p:attrNameLst>
                                          <p:attrName>ppt_x</p:attrName>
                                        </p:attrNameLst>
                                      </p:cBhvr>
                                      <p:tavLst>
                                        <p:tav tm="0">
                                          <p:val>
                                            <p:strVal val="0-#ppt_w/2"/>
                                          </p:val>
                                        </p:tav>
                                        <p:tav tm="100000">
                                          <p:val>
                                            <p:strVal val="#ppt_x"/>
                                          </p:val>
                                        </p:tav>
                                      </p:tavLst>
                                    </p:anim>
                                    <p:anim calcmode="lin" valueType="num">
                                      <p:cBhvr additive="base">
                                        <p:cTn id="8" dur="2000" fill="hold"/>
                                        <p:tgtEl>
                                          <p:spTgt spid="675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t>Writing Task 1</a:t>
            </a:r>
          </a:p>
        </p:txBody>
      </p:sp>
      <p:grpSp>
        <p:nvGrpSpPr>
          <p:cNvPr id="2" name="Group 3"/>
          <p:cNvGrpSpPr>
            <a:grpSpLocks/>
          </p:cNvGrpSpPr>
          <p:nvPr/>
        </p:nvGrpSpPr>
        <p:grpSpPr bwMode="auto">
          <a:xfrm>
            <a:off x="3352800" y="1295400"/>
            <a:ext cx="5410200" cy="3352800"/>
            <a:chOff x="315" y="1323"/>
            <a:chExt cx="1486" cy="1388"/>
          </a:xfrm>
        </p:grpSpPr>
        <p:sp>
          <p:nvSpPr>
            <p:cNvPr id="71684" name="AutoShape 4"/>
            <p:cNvSpPr>
              <a:spLocks noChangeAspect="1" noChangeArrowheads="1"/>
            </p:cNvSpPr>
            <p:nvPr/>
          </p:nvSpPr>
          <p:spPr bwMode="gray">
            <a:xfrm>
              <a:off x="329" y="1337"/>
              <a:ext cx="1457" cy="1360"/>
            </a:xfrm>
            <a:prstGeom prst="roundRect">
              <a:avLst>
                <a:gd name="adj" fmla="val 7606"/>
              </a:avLst>
            </a:prstGeom>
            <a:gradFill rotWithShape="1">
              <a:gsLst>
                <a:gs pos="0">
                  <a:schemeClr val="hlink">
                    <a:gamma/>
                    <a:tint val="10196"/>
                    <a:invGamma/>
                    <a:alpha val="39999"/>
                  </a:schemeClr>
                </a:gs>
                <a:gs pos="100000">
                  <a:schemeClr val="hlink">
                    <a:alpha val="39999"/>
                  </a:schemeClr>
                </a:gs>
              </a:gsLst>
              <a:lin ang="5400000" scaled="1"/>
            </a:gradFill>
            <a:ln w="9525">
              <a:solidFill>
                <a:schemeClr val="hlink"/>
              </a:solidFill>
              <a:round/>
              <a:headEnd/>
              <a:tailEnd/>
            </a:ln>
            <a:effectLst/>
          </p:spPr>
          <p:txBody>
            <a:bodyPr wrap="none" anchor="ctr"/>
            <a:lstStyle/>
            <a:p>
              <a:endParaRPr lang="en-US"/>
            </a:p>
          </p:txBody>
        </p:sp>
        <p:sp>
          <p:nvSpPr>
            <p:cNvPr id="71685" name="AutoShape 5"/>
            <p:cNvSpPr>
              <a:spLocks noChangeArrowheads="1"/>
            </p:cNvSpPr>
            <p:nvPr/>
          </p:nvSpPr>
          <p:spPr bwMode="gray">
            <a:xfrm>
              <a:off x="315" y="1323"/>
              <a:ext cx="1486" cy="1388"/>
            </a:xfrm>
            <a:prstGeom prst="roundRect">
              <a:avLst>
                <a:gd name="adj" fmla="val 7606"/>
              </a:avLst>
            </a:prstGeom>
            <a:noFill/>
            <a:ln w="9525">
              <a:solidFill>
                <a:schemeClr val="hlink"/>
              </a:solidFill>
              <a:round/>
              <a:headEnd/>
              <a:tailEnd/>
            </a:ln>
            <a:effectLst/>
          </p:spPr>
          <p:txBody>
            <a:bodyPr wrap="none" anchor="ctr"/>
            <a:lstStyle/>
            <a:p>
              <a:endParaRPr lang="en-US"/>
            </a:p>
          </p:txBody>
        </p:sp>
      </p:grpSp>
      <p:sp>
        <p:nvSpPr>
          <p:cNvPr id="71693" name="AutoShape 13"/>
          <p:cNvSpPr>
            <a:spLocks noChangeAspect="1" noChangeArrowheads="1"/>
          </p:cNvSpPr>
          <p:nvPr/>
        </p:nvSpPr>
        <p:spPr bwMode="gray">
          <a:xfrm>
            <a:off x="762000" y="4572000"/>
            <a:ext cx="7859713" cy="1849438"/>
          </a:xfrm>
          <a:prstGeom prst="roundRect">
            <a:avLst>
              <a:gd name="adj" fmla="val 7606"/>
            </a:avLst>
          </a:prstGeom>
          <a:noFill/>
          <a:ln w="9525">
            <a:noFill/>
            <a:round/>
            <a:headEnd/>
            <a:tailEnd/>
          </a:ln>
          <a:effectLst/>
        </p:spPr>
        <p:txBody>
          <a:bodyPr wrap="none" anchor="ctr"/>
          <a:lstStyle/>
          <a:p>
            <a:endParaRPr lang="en-US"/>
          </a:p>
        </p:txBody>
      </p:sp>
      <p:sp>
        <p:nvSpPr>
          <p:cNvPr id="71694" name="AutoShape 14"/>
          <p:cNvSpPr>
            <a:spLocks noChangeArrowheads="1"/>
          </p:cNvSpPr>
          <p:nvPr/>
        </p:nvSpPr>
        <p:spPr bwMode="gray">
          <a:xfrm>
            <a:off x="1600200" y="4648200"/>
            <a:ext cx="5638800" cy="1852613"/>
          </a:xfrm>
          <a:prstGeom prst="roundRect">
            <a:avLst>
              <a:gd name="adj" fmla="val 7606"/>
            </a:avLst>
          </a:prstGeom>
          <a:noFill/>
          <a:ln w="28575">
            <a:solidFill>
              <a:srgbClr val="969696"/>
            </a:solidFill>
            <a:round/>
            <a:headEnd/>
            <a:tailEnd/>
          </a:ln>
          <a:effectLst/>
        </p:spPr>
        <p:txBody>
          <a:bodyPr wrap="none" anchor="ctr"/>
          <a:lstStyle/>
          <a:p>
            <a:endParaRPr lang="en-US"/>
          </a:p>
        </p:txBody>
      </p:sp>
      <p:graphicFrame>
        <p:nvGraphicFramePr>
          <p:cNvPr id="71704" name="Object 24"/>
          <p:cNvGraphicFramePr>
            <a:graphicFrameLocks noGrp="1" noChangeAspect="1"/>
          </p:cNvGraphicFramePr>
          <p:nvPr>
            <p:ph idx="4294967295"/>
          </p:nvPr>
        </p:nvGraphicFramePr>
        <p:xfrm>
          <a:off x="1600200" y="4800600"/>
          <a:ext cx="2096047" cy="1558599"/>
        </p:xfrm>
        <a:graphic>
          <a:graphicData uri="http://schemas.openxmlformats.org/presentationml/2006/ole">
            <mc:AlternateContent xmlns:mc="http://schemas.openxmlformats.org/markup-compatibility/2006">
              <mc:Choice xmlns:v="urn:schemas-microsoft-com:vml" Requires="v">
                <p:oleObj spid="_x0000_s103435" name="Chart" r:id="rId4" imgW="2752857" imgH="2057434" progId="MSGraph.Chart.8">
                  <p:embed followColorScheme="full"/>
                </p:oleObj>
              </mc:Choice>
              <mc:Fallback>
                <p:oleObj name="Chart" r:id="rId4" imgW="2752857" imgH="2057434" progId="MSGraph.Chart.8">
                  <p:embed followColorScheme="full"/>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00200" y="4800600"/>
                        <a:ext cx="2096047" cy="1558599"/>
                      </a:xfrm>
                      <a:prstGeom prst="rect">
                        <a:avLst/>
                      </a:prstGeom>
                      <a:noFill/>
                      <a:effectLst>
                        <a:outerShdw dist="53882" dir="2700000" algn="ctr" rotWithShape="0">
                          <a:srgbClr val="969696">
                            <a:alpha val="50000"/>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05" name="Oval 25"/>
          <p:cNvSpPr>
            <a:spLocks noChangeArrowheads="1"/>
          </p:cNvSpPr>
          <p:nvPr/>
        </p:nvSpPr>
        <p:spPr bwMode="gray">
          <a:xfrm>
            <a:off x="3352800" y="4724400"/>
            <a:ext cx="228600" cy="228600"/>
          </a:xfrm>
          <a:prstGeom prst="ellipse">
            <a:avLst/>
          </a:prstGeom>
          <a:solidFill>
            <a:schemeClr val="accent1"/>
          </a:solidFill>
          <a:ln w="9525">
            <a:noFill/>
            <a:round/>
            <a:headEnd/>
            <a:tailEnd/>
          </a:ln>
          <a:effectLst/>
        </p:spPr>
        <p:txBody>
          <a:bodyPr wrap="none" anchor="ctr"/>
          <a:lstStyle/>
          <a:p>
            <a:pPr algn="ctr"/>
            <a:r>
              <a:rPr lang="en-US" sz="1400" b="1" dirty="0">
                <a:solidFill>
                  <a:srgbClr val="FFFFFF"/>
                </a:solidFill>
              </a:rPr>
              <a:t>A</a:t>
            </a:r>
          </a:p>
        </p:txBody>
      </p:sp>
      <p:sp>
        <p:nvSpPr>
          <p:cNvPr id="71706" name="Oval 26"/>
          <p:cNvSpPr>
            <a:spLocks noChangeArrowheads="1"/>
          </p:cNvSpPr>
          <p:nvPr/>
        </p:nvSpPr>
        <p:spPr bwMode="gray">
          <a:xfrm>
            <a:off x="3352800" y="4953000"/>
            <a:ext cx="228600" cy="228600"/>
          </a:xfrm>
          <a:prstGeom prst="ellipse">
            <a:avLst/>
          </a:prstGeom>
          <a:solidFill>
            <a:schemeClr val="accent2"/>
          </a:solidFill>
          <a:ln w="9525">
            <a:noFill/>
            <a:round/>
            <a:headEnd/>
            <a:tailEnd/>
          </a:ln>
          <a:effectLst/>
        </p:spPr>
        <p:txBody>
          <a:bodyPr wrap="none" anchor="ctr"/>
          <a:lstStyle/>
          <a:p>
            <a:pPr algn="ctr"/>
            <a:r>
              <a:rPr lang="en-US" sz="1400" b="1" dirty="0">
                <a:solidFill>
                  <a:srgbClr val="FFFFFF"/>
                </a:solidFill>
              </a:rPr>
              <a:t>B</a:t>
            </a:r>
          </a:p>
        </p:txBody>
      </p:sp>
      <p:sp>
        <p:nvSpPr>
          <p:cNvPr id="71707" name="Oval 27"/>
          <p:cNvSpPr>
            <a:spLocks noChangeArrowheads="1"/>
          </p:cNvSpPr>
          <p:nvPr/>
        </p:nvSpPr>
        <p:spPr bwMode="gray">
          <a:xfrm>
            <a:off x="3352800" y="5181600"/>
            <a:ext cx="228600" cy="228600"/>
          </a:xfrm>
          <a:prstGeom prst="ellipse">
            <a:avLst/>
          </a:prstGeom>
          <a:solidFill>
            <a:schemeClr val="hlink"/>
          </a:solidFill>
          <a:ln w="9525">
            <a:noFill/>
            <a:round/>
            <a:headEnd/>
            <a:tailEnd/>
          </a:ln>
          <a:effectLst/>
        </p:spPr>
        <p:txBody>
          <a:bodyPr wrap="none" anchor="ctr"/>
          <a:lstStyle/>
          <a:p>
            <a:pPr algn="ctr"/>
            <a:r>
              <a:rPr lang="en-US" sz="1400" b="1" dirty="0">
                <a:solidFill>
                  <a:srgbClr val="FFFFFF"/>
                </a:solidFill>
              </a:rPr>
              <a:t>C</a:t>
            </a:r>
          </a:p>
        </p:txBody>
      </p:sp>
      <p:sp>
        <p:nvSpPr>
          <p:cNvPr id="71708" name="Oval 28"/>
          <p:cNvSpPr>
            <a:spLocks noChangeArrowheads="1"/>
          </p:cNvSpPr>
          <p:nvPr/>
        </p:nvSpPr>
        <p:spPr bwMode="gray">
          <a:xfrm>
            <a:off x="3352800" y="5410200"/>
            <a:ext cx="228600" cy="228600"/>
          </a:xfrm>
          <a:prstGeom prst="ellipse">
            <a:avLst/>
          </a:prstGeom>
          <a:solidFill>
            <a:schemeClr val="folHlink"/>
          </a:solidFill>
          <a:ln w="9525">
            <a:noFill/>
            <a:round/>
            <a:headEnd/>
            <a:tailEnd/>
          </a:ln>
          <a:effectLst/>
        </p:spPr>
        <p:txBody>
          <a:bodyPr wrap="none" anchor="ctr"/>
          <a:lstStyle/>
          <a:p>
            <a:pPr algn="ctr"/>
            <a:r>
              <a:rPr lang="en-US" sz="1400" b="1" dirty="0">
                <a:solidFill>
                  <a:srgbClr val="FFFFFF"/>
                </a:solidFill>
              </a:rPr>
              <a:t>D</a:t>
            </a:r>
          </a:p>
        </p:txBody>
      </p:sp>
      <p:sp>
        <p:nvSpPr>
          <p:cNvPr id="71709" name="Rectangle 29"/>
          <p:cNvSpPr>
            <a:spLocks noChangeArrowheads="1"/>
          </p:cNvSpPr>
          <p:nvPr/>
        </p:nvSpPr>
        <p:spPr bwMode="gray">
          <a:xfrm>
            <a:off x="3657600" y="4724400"/>
            <a:ext cx="3224212" cy="304800"/>
          </a:xfrm>
          <a:prstGeom prst="rect">
            <a:avLst/>
          </a:prstGeom>
          <a:noFill/>
          <a:ln w="9525">
            <a:noFill/>
            <a:miter lim="800000"/>
            <a:headEnd/>
            <a:tailEnd/>
          </a:ln>
          <a:effectLst/>
        </p:spPr>
        <p:txBody>
          <a:bodyPr>
            <a:spAutoFit/>
          </a:bodyPr>
          <a:lstStyle/>
          <a:p>
            <a:r>
              <a:rPr lang="en-US" sz="1400" dirty="0" smtClean="0"/>
              <a:t>January               </a:t>
            </a:r>
            <a:r>
              <a:rPr lang="en-US" sz="1400" dirty="0"/>
              <a:t>1,500 (15%)</a:t>
            </a:r>
          </a:p>
        </p:txBody>
      </p:sp>
      <p:sp>
        <p:nvSpPr>
          <p:cNvPr id="71710" name="Rectangle 30"/>
          <p:cNvSpPr>
            <a:spLocks noChangeArrowheads="1"/>
          </p:cNvSpPr>
          <p:nvPr/>
        </p:nvSpPr>
        <p:spPr bwMode="gray">
          <a:xfrm>
            <a:off x="3657600" y="4953000"/>
            <a:ext cx="3224212" cy="304800"/>
          </a:xfrm>
          <a:prstGeom prst="rect">
            <a:avLst/>
          </a:prstGeom>
          <a:noFill/>
          <a:ln w="9525">
            <a:noFill/>
            <a:miter lim="800000"/>
            <a:headEnd/>
            <a:tailEnd/>
          </a:ln>
          <a:effectLst/>
        </p:spPr>
        <p:txBody>
          <a:bodyPr>
            <a:spAutoFit/>
          </a:bodyPr>
          <a:lstStyle/>
          <a:p>
            <a:r>
              <a:rPr lang="en-US" sz="1400" dirty="0"/>
              <a:t> </a:t>
            </a:r>
            <a:r>
              <a:rPr lang="en-US" sz="1400" dirty="0" smtClean="0"/>
              <a:t>February:            </a:t>
            </a:r>
            <a:r>
              <a:rPr lang="en-US" sz="1400" dirty="0"/>
              <a:t>1,500 (15%)</a:t>
            </a:r>
          </a:p>
        </p:txBody>
      </p:sp>
      <p:sp>
        <p:nvSpPr>
          <p:cNvPr id="71711" name="Rectangle 31"/>
          <p:cNvSpPr>
            <a:spLocks noChangeArrowheads="1"/>
          </p:cNvSpPr>
          <p:nvPr/>
        </p:nvSpPr>
        <p:spPr bwMode="gray">
          <a:xfrm>
            <a:off x="3657600" y="5181600"/>
            <a:ext cx="3224212" cy="304800"/>
          </a:xfrm>
          <a:prstGeom prst="rect">
            <a:avLst/>
          </a:prstGeom>
          <a:noFill/>
          <a:ln w="9525">
            <a:noFill/>
            <a:miter lim="800000"/>
            <a:headEnd/>
            <a:tailEnd/>
          </a:ln>
          <a:effectLst/>
        </p:spPr>
        <p:txBody>
          <a:bodyPr>
            <a:spAutoFit/>
          </a:bodyPr>
          <a:lstStyle/>
          <a:p>
            <a:r>
              <a:rPr lang="en-US" sz="1400" dirty="0"/>
              <a:t> </a:t>
            </a:r>
            <a:r>
              <a:rPr lang="en-US" sz="1400" dirty="0" smtClean="0"/>
              <a:t>March                  </a:t>
            </a:r>
            <a:r>
              <a:rPr lang="en-US" sz="1400" dirty="0"/>
              <a:t>6,000 (60%)</a:t>
            </a:r>
          </a:p>
        </p:txBody>
      </p:sp>
      <p:sp>
        <p:nvSpPr>
          <p:cNvPr id="71712" name="Rectangle 32"/>
          <p:cNvSpPr>
            <a:spLocks noChangeArrowheads="1"/>
          </p:cNvSpPr>
          <p:nvPr/>
        </p:nvSpPr>
        <p:spPr bwMode="gray">
          <a:xfrm>
            <a:off x="3657600" y="5410200"/>
            <a:ext cx="3224212" cy="304800"/>
          </a:xfrm>
          <a:prstGeom prst="rect">
            <a:avLst/>
          </a:prstGeom>
          <a:noFill/>
          <a:ln w="9525">
            <a:noFill/>
            <a:miter lim="800000"/>
            <a:headEnd/>
            <a:tailEnd/>
          </a:ln>
          <a:effectLst/>
        </p:spPr>
        <p:txBody>
          <a:bodyPr>
            <a:spAutoFit/>
          </a:bodyPr>
          <a:lstStyle/>
          <a:p>
            <a:r>
              <a:rPr lang="en-US" sz="1400" dirty="0"/>
              <a:t> </a:t>
            </a:r>
            <a:r>
              <a:rPr lang="en-US" sz="1400" dirty="0" smtClean="0"/>
              <a:t>April            </a:t>
            </a:r>
            <a:r>
              <a:rPr lang="en-US" sz="1400" i="1" dirty="0" smtClean="0"/>
              <a:t>:        </a:t>
            </a:r>
            <a:r>
              <a:rPr lang="en-US" sz="1400" dirty="0"/>
              <a:t>1,000 (10%)</a:t>
            </a:r>
          </a:p>
        </p:txBody>
      </p:sp>
      <p:sp>
        <p:nvSpPr>
          <p:cNvPr id="71713" name="Line 33"/>
          <p:cNvSpPr>
            <a:spLocks noChangeShapeType="1"/>
          </p:cNvSpPr>
          <p:nvPr/>
        </p:nvSpPr>
        <p:spPr bwMode="gray">
          <a:xfrm>
            <a:off x="3581400" y="5943600"/>
            <a:ext cx="3276600" cy="0"/>
          </a:xfrm>
          <a:prstGeom prst="line">
            <a:avLst/>
          </a:prstGeom>
          <a:noFill/>
          <a:ln w="9525">
            <a:solidFill>
              <a:schemeClr val="tx1"/>
            </a:solidFill>
            <a:round/>
            <a:headEnd/>
            <a:tailEnd/>
          </a:ln>
          <a:effectLst/>
        </p:spPr>
        <p:txBody>
          <a:bodyPr/>
          <a:lstStyle/>
          <a:p>
            <a:endParaRPr lang="en-US"/>
          </a:p>
        </p:txBody>
      </p:sp>
      <p:sp>
        <p:nvSpPr>
          <p:cNvPr id="71714" name="Rectangle 34"/>
          <p:cNvSpPr>
            <a:spLocks noChangeArrowheads="1"/>
          </p:cNvSpPr>
          <p:nvPr/>
        </p:nvSpPr>
        <p:spPr bwMode="gray">
          <a:xfrm>
            <a:off x="3962400" y="6019800"/>
            <a:ext cx="2362200" cy="304800"/>
          </a:xfrm>
          <a:prstGeom prst="rect">
            <a:avLst/>
          </a:prstGeom>
          <a:noFill/>
          <a:ln w="9525">
            <a:noFill/>
            <a:miter lim="800000"/>
            <a:headEnd/>
            <a:tailEnd/>
          </a:ln>
          <a:effectLst/>
        </p:spPr>
        <p:txBody>
          <a:bodyPr>
            <a:spAutoFit/>
          </a:bodyPr>
          <a:lstStyle/>
          <a:p>
            <a:r>
              <a:rPr lang="en-US" sz="1400" b="1" dirty="0">
                <a:solidFill>
                  <a:schemeClr val="tx2"/>
                </a:solidFill>
              </a:rPr>
              <a:t>Total      :    10,000 (100%)</a:t>
            </a:r>
          </a:p>
        </p:txBody>
      </p:sp>
      <p:sp>
        <p:nvSpPr>
          <p:cNvPr id="71716" name="AutoShape 36"/>
          <p:cNvSpPr>
            <a:spLocks noChangeArrowheads="1"/>
          </p:cNvSpPr>
          <p:nvPr/>
        </p:nvSpPr>
        <p:spPr bwMode="gray">
          <a:xfrm>
            <a:off x="3581400" y="2362200"/>
            <a:ext cx="5029200" cy="2133600"/>
          </a:xfrm>
          <a:prstGeom prst="roundRect">
            <a:avLst>
              <a:gd name="adj" fmla="val 50000"/>
            </a:avLst>
          </a:prstGeom>
          <a:solidFill>
            <a:srgbClr val="FFFFFF"/>
          </a:solidFill>
          <a:ln w="9525" cmpd="sng">
            <a:solidFill>
              <a:schemeClr val="bg1"/>
            </a:solidFill>
            <a:round/>
            <a:headEnd/>
            <a:tailEnd/>
          </a:ln>
          <a:effectLst>
            <a:outerShdw blurRad="50800" dist="38100" dir="5400000" algn="t" rotWithShape="0">
              <a:prstClr val="black">
                <a:alpha val="40000"/>
              </a:prstClr>
            </a:outerShdw>
          </a:effectLst>
        </p:spPr>
        <p:txBody>
          <a:bodyPr wrap="none" anchor="ctr"/>
          <a:lstStyle/>
          <a:p>
            <a:endParaRPr lang="en-US"/>
          </a:p>
        </p:txBody>
      </p:sp>
      <p:sp>
        <p:nvSpPr>
          <p:cNvPr id="71719" name="Rectangle 39"/>
          <p:cNvSpPr>
            <a:spLocks noChangeArrowheads="1"/>
          </p:cNvSpPr>
          <p:nvPr/>
        </p:nvSpPr>
        <p:spPr bwMode="gray">
          <a:xfrm>
            <a:off x="4114800" y="2556301"/>
            <a:ext cx="4267200" cy="830997"/>
          </a:xfrm>
          <a:prstGeom prst="rect">
            <a:avLst/>
          </a:prstGeom>
          <a:noFill/>
          <a:ln w="9525">
            <a:noFill/>
            <a:miter lim="800000"/>
            <a:headEnd/>
            <a:tailEnd/>
          </a:ln>
          <a:effectLst/>
        </p:spPr>
        <p:txBody>
          <a:bodyPr wrap="square">
            <a:spAutoFit/>
          </a:bodyPr>
          <a:lstStyle/>
          <a:p>
            <a:pPr>
              <a:spcBef>
                <a:spcPct val="50000"/>
              </a:spcBef>
              <a:buFontTx/>
              <a:buChar char="•"/>
            </a:pPr>
            <a:r>
              <a:rPr lang="en-US" sz="2000" b="1" i="1" dirty="0"/>
              <a:t> </a:t>
            </a:r>
            <a:r>
              <a:rPr lang="en-US" sz="2400" i="1" dirty="0" smtClean="0">
                <a:solidFill>
                  <a:srgbClr val="000000"/>
                </a:solidFill>
                <a:latin typeface="Arial Narrow" pitchFamily="34" charset="0"/>
              </a:rPr>
              <a:t>you may need to describe a graph, chart, or diagram</a:t>
            </a:r>
            <a:endParaRPr lang="en-US" sz="2400" i="1" dirty="0">
              <a:solidFill>
                <a:srgbClr val="000000"/>
              </a:solidFill>
              <a:latin typeface="Arial Narrow" pitchFamily="34" charset="0"/>
            </a:endParaRPr>
          </a:p>
        </p:txBody>
      </p:sp>
      <p:sp>
        <p:nvSpPr>
          <p:cNvPr id="48" name="Rectangle 39"/>
          <p:cNvSpPr>
            <a:spLocks noChangeArrowheads="1"/>
          </p:cNvSpPr>
          <p:nvPr/>
        </p:nvSpPr>
        <p:spPr bwMode="gray">
          <a:xfrm>
            <a:off x="3886200" y="3352800"/>
            <a:ext cx="4648200" cy="1661993"/>
          </a:xfrm>
          <a:prstGeom prst="rect">
            <a:avLst/>
          </a:prstGeom>
          <a:noFill/>
          <a:ln w="9525">
            <a:noFill/>
            <a:miter lim="800000"/>
            <a:headEnd/>
            <a:tailEnd/>
          </a:ln>
          <a:effectLst/>
        </p:spPr>
        <p:txBody>
          <a:bodyPr wrap="square">
            <a:spAutoFit/>
          </a:bodyPr>
          <a:lstStyle/>
          <a:p>
            <a:pPr algn="ctr">
              <a:spcBef>
                <a:spcPct val="50000"/>
              </a:spcBef>
              <a:buFontTx/>
              <a:buChar char="•"/>
            </a:pPr>
            <a:r>
              <a:rPr lang="en-US" b="1" dirty="0"/>
              <a:t> </a:t>
            </a:r>
            <a:r>
              <a:rPr lang="en-US" sz="2400" i="1" dirty="0" smtClean="0">
                <a:solidFill>
                  <a:srgbClr val="000000"/>
                </a:solidFill>
                <a:latin typeface="Arial Narrow" pitchFamily="34" charset="0"/>
              </a:rPr>
              <a:t>you might also be asked to describe the process shown by the diagram</a:t>
            </a:r>
            <a:r>
              <a:rPr lang="en-US" sz="2400" dirty="0" smtClean="0">
                <a:solidFill>
                  <a:srgbClr val="000000"/>
                </a:solidFill>
                <a:latin typeface="Arial Narrow" pitchFamily="34" charset="0"/>
              </a:rPr>
              <a:t>.</a:t>
            </a:r>
          </a:p>
          <a:p>
            <a:pPr>
              <a:spcBef>
                <a:spcPct val="50000"/>
              </a:spcBef>
              <a:buFontTx/>
              <a:buChar char="•"/>
            </a:pPr>
            <a:endParaRPr lang="en-US" b="1" dirty="0" smtClean="0">
              <a:solidFill>
                <a:srgbClr val="000000"/>
              </a:solidFill>
            </a:endParaRPr>
          </a:p>
          <a:p>
            <a:pPr>
              <a:spcBef>
                <a:spcPct val="50000"/>
              </a:spcBef>
              <a:buFontTx/>
              <a:buChar char="•"/>
            </a:pPr>
            <a:endParaRPr lang="en-US" b="1" dirty="0">
              <a:solidFill>
                <a:srgbClr val="000000"/>
              </a:solidFill>
            </a:endParaRPr>
          </a:p>
        </p:txBody>
      </p:sp>
      <p:pic>
        <p:nvPicPr>
          <p:cNvPr id="103428" name="Picture 4" descr="girl-book"/>
          <p:cNvPicPr>
            <a:picLocks noChangeAspect="1" noChangeArrowheads="1"/>
          </p:cNvPicPr>
          <p:nvPr/>
        </p:nvPicPr>
        <p:blipFill>
          <a:blip r:embed="rId6" cstate="print"/>
          <a:srcRect/>
          <a:stretch>
            <a:fillRect/>
          </a:stretch>
        </p:blipFill>
        <p:spPr bwMode="auto">
          <a:xfrm>
            <a:off x="1066800" y="1750098"/>
            <a:ext cx="1853093" cy="2428875"/>
          </a:xfrm>
          <a:prstGeom prst="rect">
            <a:avLst/>
          </a:prstGeom>
          <a:ln>
            <a:noFill/>
          </a:ln>
          <a:effectLst>
            <a:outerShdw blurRad="292100" dist="139700" dir="2700000" algn="tl" rotWithShape="0">
              <a:srgbClr val="333333">
                <a:alpha val="65000"/>
              </a:srgbClr>
            </a:outerShdw>
          </a:effectLst>
        </p:spPr>
      </p:pic>
      <p:sp>
        <p:nvSpPr>
          <p:cNvPr id="71695" name="Rectangle 15"/>
          <p:cNvSpPr>
            <a:spLocks noChangeArrowheads="1"/>
          </p:cNvSpPr>
          <p:nvPr/>
        </p:nvSpPr>
        <p:spPr bwMode="black">
          <a:xfrm>
            <a:off x="3733800" y="1371600"/>
            <a:ext cx="4648200" cy="954107"/>
          </a:xfrm>
          <a:prstGeom prst="rect">
            <a:avLst/>
          </a:prstGeom>
          <a:noFill/>
          <a:ln w="9525">
            <a:noFill/>
            <a:miter lim="800000"/>
            <a:headEnd/>
            <a:tailEnd/>
          </a:ln>
          <a:effectLst/>
        </p:spPr>
        <p:txBody>
          <a:bodyPr wrap="square">
            <a:spAutoFit/>
          </a:bodyPr>
          <a:lstStyle/>
          <a:p>
            <a:pPr algn="ctr"/>
            <a:r>
              <a:rPr lang="en-US" sz="2800" b="1" dirty="0" smtClean="0"/>
              <a:t>Write a report based on pictorial information </a:t>
            </a:r>
            <a:endParaRPr lang="en-US" sz="2800" b="1" dirty="0"/>
          </a:p>
        </p:txBody>
      </p:sp>
      <p:pic>
        <p:nvPicPr>
          <p:cNvPr id="50" name="Picture 49" descr="Picture1.png"/>
          <p:cNvPicPr>
            <a:picLocks noChangeAspect="1"/>
          </p:cNvPicPr>
          <p:nvPr/>
        </p:nvPicPr>
        <p:blipFill>
          <a:blip r:embed="rId7" cstate="print"/>
          <a:stretch>
            <a:fillRect/>
          </a:stretch>
        </p:blipFill>
        <p:spPr>
          <a:xfrm flipV="1">
            <a:off x="7620000" y="1143000"/>
            <a:ext cx="1944463" cy="2624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2000" fill="hold"/>
                                        <p:tgtEl>
                                          <p:spTgt spid="50"/>
                                        </p:tgtEl>
                                        <p:attrNameLst>
                                          <p:attrName>ppt_x</p:attrName>
                                        </p:attrNameLst>
                                      </p:cBhvr>
                                      <p:tavLst>
                                        <p:tav tm="0">
                                          <p:val>
                                            <p:strVal val="1+#ppt_w/2"/>
                                          </p:val>
                                        </p:tav>
                                        <p:tav tm="100000">
                                          <p:val>
                                            <p:strVal val="#ppt_x"/>
                                          </p:val>
                                        </p:tav>
                                      </p:tavLst>
                                    </p:anim>
                                    <p:anim calcmode="lin" valueType="num">
                                      <p:cBhvr additive="base">
                                        <p:cTn id="8" dur="20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71719"/>
                                        </p:tgtEl>
                                        <p:attrNameLst>
                                          <p:attrName>style.visibility</p:attrName>
                                        </p:attrNameLst>
                                      </p:cBhvr>
                                      <p:to>
                                        <p:strVal val="visible"/>
                                      </p:to>
                                    </p:set>
                                    <p:animEffect transition="in" filter="slide(fromBottom)">
                                      <p:cBhvr>
                                        <p:cTn id="12" dur="1000"/>
                                        <p:tgtEl>
                                          <p:spTgt spid="71719"/>
                                        </p:tgtEl>
                                      </p:cBhvr>
                                    </p:animEffect>
                                  </p:childTnLst>
                                </p:cTn>
                              </p:par>
                            </p:childTnLst>
                          </p:cTn>
                        </p:par>
                        <p:par>
                          <p:cTn id="13" fill="hold">
                            <p:stCondLst>
                              <p:cond delay="3000"/>
                            </p:stCondLst>
                            <p:childTnLst>
                              <p:par>
                                <p:cTn id="14" presetID="12" presetClass="entr" presetSubtype="4" fill="hold" grpId="0" nodeType="afterEffect">
                                  <p:stCondLst>
                                    <p:cond delay="2000"/>
                                  </p:stCondLst>
                                  <p:childTnLst>
                                    <p:set>
                                      <p:cBhvr>
                                        <p:cTn id="15" dur="1" fill="hold">
                                          <p:stCondLst>
                                            <p:cond delay="0"/>
                                          </p:stCondLst>
                                        </p:cTn>
                                        <p:tgtEl>
                                          <p:spTgt spid="48"/>
                                        </p:tgtEl>
                                        <p:attrNameLst>
                                          <p:attrName>style.visibility</p:attrName>
                                        </p:attrNameLst>
                                      </p:cBhvr>
                                      <p:to>
                                        <p:strVal val="visible"/>
                                      </p:to>
                                    </p:set>
                                    <p:animEffect transition="in" filter="slide(fromBottom)">
                                      <p:cBhvr>
                                        <p:cTn id="16"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9"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smtClean="0"/>
              <a:t>Want a High Score?</a:t>
            </a:r>
          </a:p>
        </p:txBody>
      </p:sp>
      <p:sp>
        <p:nvSpPr>
          <p:cNvPr id="68611" name="Rectangle 3"/>
          <p:cNvSpPr>
            <a:spLocks noChangeArrowheads="1"/>
          </p:cNvSpPr>
          <p:nvPr/>
        </p:nvSpPr>
        <p:spPr bwMode="gray">
          <a:xfrm>
            <a:off x="4530725" y="3905250"/>
            <a:ext cx="2101850" cy="1600200"/>
          </a:xfrm>
          <a:prstGeom prst="rect">
            <a:avLst/>
          </a:prstGeom>
          <a:solidFill>
            <a:schemeClr val="hlink"/>
          </a:solidFill>
          <a:ln w="9525" algn="ctr">
            <a:noFill/>
            <a:miter lim="800000"/>
            <a:headEnd/>
            <a:tailEnd/>
          </a:ln>
          <a:effectLst/>
        </p:spPr>
        <p:txBody>
          <a:bodyPr wrap="none" anchor="ctr"/>
          <a:lstStyle/>
          <a:p>
            <a:endParaRPr lang="en-US"/>
          </a:p>
        </p:txBody>
      </p:sp>
      <p:sp>
        <p:nvSpPr>
          <p:cNvPr id="68612" name="Rectangle 4"/>
          <p:cNvSpPr>
            <a:spLocks noChangeArrowheads="1"/>
          </p:cNvSpPr>
          <p:nvPr/>
        </p:nvSpPr>
        <p:spPr bwMode="gray">
          <a:xfrm>
            <a:off x="2379663" y="3905250"/>
            <a:ext cx="2101850" cy="1600200"/>
          </a:xfrm>
          <a:prstGeom prst="rect">
            <a:avLst/>
          </a:prstGeom>
          <a:solidFill>
            <a:schemeClr val="accent1"/>
          </a:solidFill>
          <a:ln w="9525" algn="ctr">
            <a:noFill/>
            <a:miter lim="800000"/>
            <a:headEnd/>
            <a:tailEnd/>
          </a:ln>
          <a:effectLst/>
        </p:spPr>
        <p:txBody>
          <a:bodyPr wrap="none" anchor="ctr"/>
          <a:lstStyle/>
          <a:p>
            <a:endParaRPr lang="en-US"/>
          </a:p>
        </p:txBody>
      </p:sp>
      <p:sp>
        <p:nvSpPr>
          <p:cNvPr id="68613" name="Rectangle 5"/>
          <p:cNvSpPr>
            <a:spLocks noChangeArrowheads="1"/>
          </p:cNvSpPr>
          <p:nvPr/>
        </p:nvSpPr>
        <p:spPr bwMode="gray">
          <a:xfrm>
            <a:off x="4530725" y="2254250"/>
            <a:ext cx="2101850" cy="1600200"/>
          </a:xfrm>
          <a:prstGeom prst="rect">
            <a:avLst/>
          </a:prstGeom>
          <a:solidFill>
            <a:schemeClr val="accent2"/>
          </a:solidFill>
          <a:ln w="9525" algn="ctr">
            <a:noFill/>
            <a:miter lim="800000"/>
            <a:headEnd/>
            <a:tailEnd/>
          </a:ln>
          <a:effectLst/>
        </p:spPr>
        <p:txBody>
          <a:bodyPr wrap="none" anchor="ctr"/>
          <a:lstStyle/>
          <a:p>
            <a:endParaRPr lang="en-US"/>
          </a:p>
        </p:txBody>
      </p:sp>
      <p:sp>
        <p:nvSpPr>
          <p:cNvPr id="68614" name="Rectangle 6"/>
          <p:cNvSpPr>
            <a:spLocks noChangeArrowheads="1"/>
          </p:cNvSpPr>
          <p:nvPr/>
        </p:nvSpPr>
        <p:spPr bwMode="gray">
          <a:xfrm>
            <a:off x="2379663" y="2254250"/>
            <a:ext cx="2101850" cy="1600200"/>
          </a:xfrm>
          <a:prstGeom prst="rect">
            <a:avLst/>
          </a:prstGeom>
          <a:solidFill>
            <a:schemeClr val="folHlink"/>
          </a:solidFill>
          <a:ln w="9525" algn="ctr">
            <a:noFill/>
            <a:miter lim="800000"/>
            <a:headEnd/>
            <a:tailEnd/>
          </a:ln>
          <a:effectLst/>
        </p:spPr>
        <p:txBody>
          <a:bodyPr wrap="none" anchor="ctr"/>
          <a:lstStyle/>
          <a:p>
            <a:endParaRPr lang="en-US"/>
          </a:p>
        </p:txBody>
      </p:sp>
      <p:sp>
        <p:nvSpPr>
          <p:cNvPr id="68615" name="Text Box 955"/>
          <p:cNvSpPr txBox="1">
            <a:spLocks noChangeArrowheads="1"/>
          </p:cNvSpPr>
          <p:nvPr/>
        </p:nvSpPr>
        <p:spPr bwMode="gray">
          <a:xfrm>
            <a:off x="4608513" y="4003675"/>
            <a:ext cx="2065337" cy="738664"/>
          </a:xfrm>
          <a:prstGeom prst="rect">
            <a:avLst/>
          </a:prstGeom>
          <a:noFill/>
          <a:ln w="9525" algn="ctr">
            <a:noFill/>
            <a:miter lim="800000"/>
            <a:headEnd/>
            <a:tailEnd/>
          </a:ln>
        </p:spPr>
        <p:txBody>
          <a:bodyPr>
            <a:spAutoFit/>
          </a:bodyPr>
          <a:lstStyle/>
          <a:p>
            <a:pPr eaLnBrk="0" hangingPunct="0"/>
            <a:r>
              <a:rPr lang="en-US" sz="1400" b="1" dirty="0" smtClean="0">
                <a:solidFill>
                  <a:srgbClr val="FFFFFF"/>
                </a:solidFill>
                <a:effectLst>
                  <a:outerShdw blurRad="38100" dist="38100" dir="2700000" algn="tl">
                    <a:srgbClr val="000000">
                      <a:alpha val="43137"/>
                    </a:srgbClr>
                  </a:outerShdw>
                </a:effectLst>
                <a:cs typeface="Arial" charset="0"/>
              </a:rPr>
              <a:t>Use appropriate vocabulary to describe trends</a:t>
            </a:r>
            <a:endParaRPr lang="en-US" sz="1400" b="1" dirty="0">
              <a:solidFill>
                <a:srgbClr val="FFFFFF"/>
              </a:solidFill>
              <a:effectLst>
                <a:outerShdw blurRad="38100" dist="38100" dir="2700000" algn="tl">
                  <a:srgbClr val="000000">
                    <a:alpha val="43137"/>
                  </a:srgbClr>
                </a:outerShdw>
              </a:effectLst>
              <a:cs typeface="Arial" charset="0"/>
            </a:endParaRPr>
          </a:p>
        </p:txBody>
      </p:sp>
      <p:sp>
        <p:nvSpPr>
          <p:cNvPr id="68616" name="Text Box 955"/>
          <p:cNvSpPr txBox="1">
            <a:spLocks noChangeArrowheads="1"/>
          </p:cNvSpPr>
          <p:nvPr/>
        </p:nvSpPr>
        <p:spPr bwMode="gray">
          <a:xfrm>
            <a:off x="4572000" y="2514600"/>
            <a:ext cx="2065337" cy="954107"/>
          </a:xfrm>
          <a:prstGeom prst="rect">
            <a:avLst/>
          </a:prstGeom>
          <a:noFill/>
          <a:ln w="9525" algn="ctr">
            <a:noFill/>
            <a:miter lim="800000"/>
            <a:headEnd/>
            <a:tailEnd/>
          </a:ln>
        </p:spPr>
        <p:txBody>
          <a:bodyPr>
            <a:spAutoFit/>
          </a:bodyPr>
          <a:lstStyle/>
          <a:p>
            <a:pPr eaLnBrk="0" hangingPunct="0"/>
            <a:r>
              <a:rPr lang="en-US" sz="1400" b="1" dirty="0" smtClean="0">
                <a:solidFill>
                  <a:srgbClr val="FFFFFF"/>
                </a:solidFill>
                <a:cs typeface="Arial" charset="0"/>
              </a:rPr>
              <a:t>Express ideas in complex sentences</a:t>
            </a:r>
          </a:p>
          <a:p>
            <a:pPr eaLnBrk="0" hangingPunct="0"/>
            <a:r>
              <a:rPr lang="en-US" sz="1400" b="1" dirty="0" smtClean="0">
                <a:solidFill>
                  <a:srgbClr val="FFFFFF"/>
                </a:solidFill>
                <a:cs typeface="Arial" charset="0"/>
              </a:rPr>
              <a:t>Use correct spelling, punctuation, etc</a:t>
            </a:r>
            <a:r>
              <a:rPr lang="en-US" sz="1200" b="1" dirty="0" smtClean="0">
                <a:solidFill>
                  <a:srgbClr val="FFFFFF"/>
                </a:solidFill>
                <a:cs typeface="Arial" charset="0"/>
              </a:rPr>
              <a:t>.</a:t>
            </a:r>
            <a:endParaRPr lang="en-US" sz="1200" b="1" dirty="0">
              <a:solidFill>
                <a:srgbClr val="FFFFFF"/>
              </a:solidFill>
              <a:cs typeface="Arial" charset="0"/>
            </a:endParaRPr>
          </a:p>
        </p:txBody>
      </p:sp>
      <p:sp>
        <p:nvSpPr>
          <p:cNvPr id="68617" name="Text Box 955"/>
          <p:cNvSpPr txBox="1">
            <a:spLocks noChangeArrowheads="1"/>
          </p:cNvSpPr>
          <p:nvPr/>
        </p:nvSpPr>
        <p:spPr bwMode="gray">
          <a:xfrm>
            <a:off x="2311400" y="4003675"/>
            <a:ext cx="2065338" cy="1384995"/>
          </a:xfrm>
          <a:prstGeom prst="rect">
            <a:avLst/>
          </a:prstGeom>
          <a:noFill/>
          <a:ln w="9525" algn="ctr">
            <a:noFill/>
            <a:miter lim="800000"/>
            <a:headEnd/>
            <a:tailEnd/>
          </a:ln>
        </p:spPr>
        <p:txBody>
          <a:bodyPr>
            <a:spAutoFit/>
          </a:bodyPr>
          <a:lstStyle/>
          <a:p>
            <a:pPr algn="r" eaLnBrk="0" hangingPunct="0"/>
            <a:r>
              <a:rPr lang="en-US" sz="1400" b="1" dirty="0" smtClean="0">
                <a:solidFill>
                  <a:srgbClr val="FFFFFF"/>
                </a:solidFill>
                <a:effectLst>
                  <a:outerShdw blurRad="38100" dist="38100" dir="2700000" algn="tl">
                    <a:srgbClr val="000000">
                      <a:alpha val="43137"/>
                    </a:srgbClr>
                  </a:outerShdw>
                </a:effectLst>
                <a:cs typeface="Arial" charset="0"/>
              </a:rPr>
              <a:t>Convey your ideas in a structured essay/letter</a:t>
            </a:r>
          </a:p>
          <a:p>
            <a:pPr algn="r" eaLnBrk="0" hangingPunct="0"/>
            <a:endParaRPr lang="en-US" sz="1400" b="1" dirty="0" smtClean="0">
              <a:solidFill>
                <a:srgbClr val="FFFFFF"/>
              </a:solidFill>
              <a:effectLst>
                <a:outerShdw blurRad="38100" dist="38100" dir="2700000" algn="tl">
                  <a:srgbClr val="000000">
                    <a:alpha val="43137"/>
                  </a:srgbClr>
                </a:outerShdw>
              </a:effectLst>
              <a:cs typeface="Arial" charset="0"/>
            </a:endParaRPr>
          </a:p>
          <a:p>
            <a:pPr algn="r" eaLnBrk="0" hangingPunct="0"/>
            <a:r>
              <a:rPr lang="en-US" sz="1400" b="1" dirty="0" smtClean="0">
                <a:solidFill>
                  <a:srgbClr val="FFFFFF"/>
                </a:solidFill>
                <a:effectLst>
                  <a:outerShdw blurRad="38100" dist="38100" dir="2700000" algn="tl">
                    <a:srgbClr val="000000">
                      <a:alpha val="43137"/>
                    </a:srgbClr>
                  </a:outerShdw>
                </a:effectLst>
                <a:cs typeface="Arial" charset="0"/>
              </a:rPr>
              <a:t>Use only relevant information</a:t>
            </a:r>
            <a:endParaRPr lang="en-US" sz="1400" b="1" dirty="0">
              <a:solidFill>
                <a:srgbClr val="FFFFFF"/>
              </a:solidFill>
              <a:effectLst>
                <a:outerShdw blurRad="38100" dist="38100" dir="2700000" algn="tl">
                  <a:srgbClr val="000000">
                    <a:alpha val="43137"/>
                  </a:srgbClr>
                </a:outerShdw>
              </a:effectLst>
              <a:cs typeface="Arial" charset="0"/>
            </a:endParaRPr>
          </a:p>
        </p:txBody>
      </p:sp>
      <p:sp>
        <p:nvSpPr>
          <p:cNvPr id="68618" name="Text Box 955"/>
          <p:cNvSpPr txBox="1">
            <a:spLocks noChangeArrowheads="1"/>
          </p:cNvSpPr>
          <p:nvPr/>
        </p:nvSpPr>
        <p:spPr bwMode="gray">
          <a:xfrm>
            <a:off x="2311400" y="2620963"/>
            <a:ext cx="2065338" cy="1277273"/>
          </a:xfrm>
          <a:prstGeom prst="rect">
            <a:avLst/>
          </a:prstGeom>
          <a:noFill/>
          <a:ln w="9525" algn="ctr">
            <a:noFill/>
            <a:miter lim="800000"/>
            <a:headEnd/>
            <a:tailEnd/>
          </a:ln>
        </p:spPr>
        <p:txBody>
          <a:bodyPr>
            <a:spAutoFit/>
          </a:bodyPr>
          <a:lstStyle/>
          <a:p>
            <a:pPr algn="r" eaLnBrk="0" hangingPunct="0"/>
            <a:r>
              <a:rPr lang="en-US" sz="1400" b="1" dirty="0" smtClean="0">
                <a:solidFill>
                  <a:srgbClr val="FFFFFF"/>
                </a:solidFill>
                <a:effectLst>
                  <a:outerShdw blurRad="38100" dist="38100" dir="2700000" algn="tl">
                    <a:srgbClr val="000000">
                      <a:alpha val="43137"/>
                    </a:srgbClr>
                  </a:outerShdw>
                </a:effectLst>
                <a:cs typeface="Arial" charset="0"/>
              </a:rPr>
              <a:t>Find the Main Idea </a:t>
            </a:r>
          </a:p>
          <a:p>
            <a:pPr algn="r" eaLnBrk="0" hangingPunct="0"/>
            <a:r>
              <a:rPr lang="en-US" sz="1400" b="1" dirty="0" smtClean="0">
                <a:solidFill>
                  <a:srgbClr val="FFFFFF"/>
                </a:solidFill>
                <a:effectLst>
                  <a:outerShdw blurRad="38100" dist="38100" dir="2700000" algn="tl">
                    <a:srgbClr val="000000">
                      <a:alpha val="43137"/>
                    </a:srgbClr>
                  </a:outerShdw>
                </a:effectLst>
                <a:cs typeface="Arial" charset="0"/>
              </a:rPr>
              <a:t>to describe the patterns/trends.</a:t>
            </a:r>
          </a:p>
          <a:p>
            <a:pPr algn="r" eaLnBrk="0" hangingPunct="0"/>
            <a:endParaRPr lang="en-US" sz="500" b="1" dirty="0" smtClean="0">
              <a:solidFill>
                <a:srgbClr val="FFFFFF"/>
              </a:solidFill>
              <a:effectLst>
                <a:outerShdw blurRad="38100" dist="38100" dir="2700000" algn="tl">
                  <a:srgbClr val="000000">
                    <a:alpha val="43137"/>
                  </a:srgbClr>
                </a:outerShdw>
              </a:effectLst>
              <a:cs typeface="Arial" charset="0"/>
            </a:endParaRPr>
          </a:p>
          <a:p>
            <a:pPr algn="r" eaLnBrk="0" hangingPunct="0"/>
            <a:r>
              <a:rPr lang="en-US" sz="1400" b="1" dirty="0" smtClean="0">
                <a:solidFill>
                  <a:srgbClr val="FFFFFF"/>
                </a:solidFill>
                <a:effectLst>
                  <a:outerShdw blurRad="38100" dist="38100" dir="2700000" algn="tl">
                    <a:srgbClr val="000000">
                      <a:alpha val="43137"/>
                    </a:srgbClr>
                  </a:outerShdw>
                </a:effectLst>
                <a:cs typeface="Arial" charset="0"/>
              </a:rPr>
              <a:t>Group relevant information</a:t>
            </a:r>
            <a:r>
              <a:rPr lang="en-US" sz="1400" b="1" dirty="0" smtClean="0">
                <a:solidFill>
                  <a:srgbClr val="FFFFFF"/>
                </a:solidFill>
                <a:cs typeface="Arial" charset="0"/>
              </a:rPr>
              <a:t>.</a:t>
            </a:r>
            <a:endParaRPr lang="en-US" sz="1400" b="1" dirty="0">
              <a:solidFill>
                <a:srgbClr val="FFFFFF"/>
              </a:solidFill>
              <a:cs typeface="Arial" charset="0"/>
            </a:endParaRPr>
          </a:p>
        </p:txBody>
      </p:sp>
      <p:sp>
        <p:nvSpPr>
          <p:cNvPr id="68619" name="Text Box 111"/>
          <p:cNvSpPr txBox="1">
            <a:spLocks noChangeArrowheads="1"/>
          </p:cNvSpPr>
          <p:nvPr/>
        </p:nvSpPr>
        <p:spPr bwMode="gray">
          <a:xfrm>
            <a:off x="203401" y="2259041"/>
            <a:ext cx="2124075" cy="830997"/>
          </a:xfrm>
          <a:prstGeom prst="rect">
            <a:avLst/>
          </a:prstGeom>
          <a:noFill/>
          <a:ln w="9525" algn="ctr">
            <a:noFill/>
            <a:miter lim="800000"/>
            <a:headEnd/>
            <a:tailEnd/>
          </a:ln>
        </p:spPr>
        <p:txBody>
          <a:bodyPr wrap="square">
            <a:spAutoFit/>
          </a:bodyPr>
          <a:lstStyle/>
          <a:p>
            <a:pPr algn="r">
              <a:spcBef>
                <a:spcPct val="50000"/>
              </a:spcBef>
            </a:pPr>
            <a:r>
              <a:rPr lang="en-US" sz="2400" b="1" dirty="0" smtClean="0">
                <a:cs typeface="Arial" charset="0"/>
              </a:rPr>
              <a:t>Topic Development</a:t>
            </a:r>
            <a:endParaRPr lang="en-US" sz="2400" b="1" dirty="0">
              <a:cs typeface="Arial" charset="0"/>
            </a:endParaRPr>
          </a:p>
        </p:txBody>
      </p:sp>
      <p:sp>
        <p:nvSpPr>
          <p:cNvPr id="68620" name="Text Box 111"/>
          <p:cNvSpPr txBox="1">
            <a:spLocks noChangeArrowheads="1"/>
          </p:cNvSpPr>
          <p:nvPr/>
        </p:nvSpPr>
        <p:spPr bwMode="gray">
          <a:xfrm>
            <a:off x="6672263" y="2273300"/>
            <a:ext cx="1857375" cy="1384995"/>
          </a:xfrm>
          <a:prstGeom prst="rect">
            <a:avLst/>
          </a:prstGeom>
          <a:noFill/>
          <a:ln w="9525" algn="ctr">
            <a:noFill/>
            <a:miter lim="800000"/>
            <a:headEnd/>
            <a:tailEnd/>
          </a:ln>
        </p:spPr>
        <p:txBody>
          <a:bodyPr>
            <a:spAutoFit/>
          </a:bodyPr>
          <a:lstStyle/>
          <a:p>
            <a:pPr>
              <a:spcBef>
                <a:spcPct val="50000"/>
              </a:spcBef>
            </a:pPr>
            <a:r>
              <a:rPr lang="en-US" sz="2400" b="1" dirty="0" smtClean="0">
                <a:cs typeface="Arial" charset="0"/>
              </a:rPr>
              <a:t>Sentence Structure/</a:t>
            </a:r>
          </a:p>
          <a:p>
            <a:pPr>
              <a:spcBef>
                <a:spcPct val="50000"/>
              </a:spcBef>
            </a:pPr>
            <a:r>
              <a:rPr lang="en-US" sz="2400" b="1" dirty="0" smtClean="0">
                <a:cs typeface="Arial" charset="0"/>
              </a:rPr>
              <a:t>Mechanics</a:t>
            </a:r>
            <a:endParaRPr lang="en-US" sz="2400" b="1" dirty="0">
              <a:cs typeface="Arial" charset="0"/>
            </a:endParaRPr>
          </a:p>
        </p:txBody>
      </p:sp>
      <p:sp>
        <p:nvSpPr>
          <p:cNvPr id="68621" name="Text Box 111"/>
          <p:cNvSpPr txBox="1">
            <a:spLocks noChangeArrowheads="1"/>
          </p:cNvSpPr>
          <p:nvPr/>
        </p:nvSpPr>
        <p:spPr bwMode="gray">
          <a:xfrm>
            <a:off x="381000" y="4419600"/>
            <a:ext cx="1895475" cy="1015663"/>
          </a:xfrm>
          <a:prstGeom prst="rect">
            <a:avLst/>
          </a:prstGeom>
          <a:noFill/>
          <a:ln w="9525" algn="ctr">
            <a:noFill/>
            <a:miter lim="800000"/>
            <a:headEnd/>
            <a:tailEnd/>
          </a:ln>
        </p:spPr>
        <p:txBody>
          <a:bodyPr>
            <a:spAutoFit/>
          </a:bodyPr>
          <a:lstStyle/>
          <a:p>
            <a:pPr algn="r">
              <a:spcBef>
                <a:spcPct val="50000"/>
              </a:spcBef>
            </a:pPr>
            <a:r>
              <a:rPr lang="en-US" sz="2400" b="1" dirty="0" smtClean="0">
                <a:cs typeface="Arial" charset="0"/>
              </a:rPr>
              <a:t>Organize/</a:t>
            </a:r>
          </a:p>
          <a:p>
            <a:pPr algn="r">
              <a:spcBef>
                <a:spcPct val="50000"/>
              </a:spcBef>
            </a:pPr>
            <a:r>
              <a:rPr lang="en-US" sz="2400" b="1" dirty="0" smtClean="0">
                <a:cs typeface="Arial" charset="0"/>
              </a:rPr>
              <a:t>Support</a:t>
            </a:r>
            <a:endParaRPr lang="en-US" sz="2400" b="1" dirty="0">
              <a:cs typeface="Arial" charset="0"/>
            </a:endParaRPr>
          </a:p>
        </p:txBody>
      </p:sp>
      <p:sp>
        <p:nvSpPr>
          <p:cNvPr id="68622" name="Text Box 111"/>
          <p:cNvSpPr txBox="1">
            <a:spLocks noChangeArrowheads="1"/>
          </p:cNvSpPr>
          <p:nvPr/>
        </p:nvSpPr>
        <p:spPr bwMode="gray">
          <a:xfrm>
            <a:off x="6705600" y="4648200"/>
            <a:ext cx="1885950" cy="830997"/>
          </a:xfrm>
          <a:prstGeom prst="rect">
            <a:avLst/>
          </a:prstGeom>
          <a:noFill/>
          <a:ln w="9525" algn="ctr">
            <a:noFill/>
            <a:miter lim="800000"/>
            <a:headEnd/>
            <a:tailEnd/>
          </a:ln>
        </p:spPr>
        <p:txBody>
          <a:bodyPr>
            <a:spAutoFit/>
          </a:bodyPr>
          <a:lstStyle/>
          <a:p>
            <a:pPr>
              <a:spcBef>
                <a:spcPct val="50000"/>
              </a:spcBef>
            </a:pPr>
            <a:r>
              <a:rPr lang="en-US" sz="2400" b="1" dirty="0" smtClean="0">
                <a:cs typeface="Arial" charset="0"/>
              </a:rPr>
              <a:t>Word Choice</a:t>
            </a:r>
            <a:endParaRPr lang="en-US" sz="2400" b="1" dirty="0">
              <a:cs typeface="Arial" charset="0"/>
            </a:endParaRPr>
          </a:p>
        </p:txBody>
      </p:sp>
      <p:sp>
        <p:nvSpPr>
          <p:cNvPr id="68623" name="Text Box 955"/>
          <p:cNvSpPr txBox="1">
            <a:spLocks noChangeArrowheads="1"/>
          </p:cNvSpPr>
          <p:nvPr/>
        </p:nvSpPr>
        <p:spPr bwMode="gray">
          <a:xfrm>
            <a:off x="2320925" y="5724525"/>
            <a:ext cx="4419600" cy="646331"/>
          </a:xfrm>
          <a:prstGeom prst="rect">
            <a:avLst/>
          </a:prstGeom>
          <a:noFill/>
          <a:ln w="9525" algn="ctr">
            <a:noFill/>
            <a:miter lim="800000"/>
            <a:headEnd/>
            <a:tailEnd/>
          </a:ln>
        </p:spPr>
        <p:txBody>
          <a:bodyPr>
            <a:spAutoFit/>
          </a:bodyPr>
          <a:lstStyle/>
          <a:p>
            <a:pPr algn="ctr" eaLnBrk="0" hangingPunct="0"/>
            <a:r>
              <a:rPr lang="en-US" b="1" i="1" dirty="0" smtClean="0">
                <a:cs typeface="Arial" charset="0"/>
              </a:rPr>
              <a:t>You will be scored on your ability to follow this criteria</a:t>
            </a:r>
            <a:endParaRPr lang="en-US" b="1" i="1" dirty="0">
              <a:cs typeface="Arial" charset="0"/>
            </a:endParaRPr>
          </a:p>
        </p:txBody>
      </p:sp>
      <p:sp>
        <p:nvSpPr>
          <p:cNvPr id="68625" name="AutoShape 17"/>
          <p:cNvSpPr>
            <a:spLocks noChangeArrowheads="1"/>
          </p:cNvSpPr>
          <p:nvPr/>
        </p:nvSpPr>
        <p:spPr bwMode="gray">
          <a:xfrm>
            <a:off x="2390775" y="4843463"/>
            <a:ext cx="642938" cy="642937"/>
          </a:xfrm>
          <a:prstGeom prst="rtTriangle">
            <a:avLst/>
          </a:prstGeom>
          <a:solidFill>
            <a:srgbClr val="FFFFFF"/>
          </a:solidFill>
          <a:ln w="19050" algn="ctr">
            <a:noFill/>
            <a:miter lim="800000"/>
            <a:headEnd/>
            <a:tailEnd/>
          </a:ln>
          <a:effectLst/>
        </p:spPr>
        <p:txBody>
          <a:bodyPr wrap="none" anchor="ctr"/>
          <a:lstStyle/>
          <a:p>
            <a:endParaRPr lang="en-US"/>
          </a:p>
        </p:txBody>
      </p:sp>
      <p:sp>
        <p:nvSpPr>
          <p:cNvPr id="44" name="Rectangle 43"/>
          <p:cNvSpPr>
            <a:spLocks noChangeArrowheads="1"/>
          </p:cNvSpPr>
          <p:nvPr/>
        </p:nvSpPr>
        <p:spPr bwMode="gray">
          <a:xfrm>
            <a:off x="2355850" y="5030788"/>
            <a:ext cx="427038" cy="519112"/>
          </a:xfrm>
          <a:prstGeom prst="rect">
            <a:avLst/>
          </a:prstGeom>
          <a:noFill/>
          <a:ln w="9525">
            <a:noFill/>
            <a:miter lim="800000"/>
            <a:headEnd/>
            <a:tailEnd/>
          </a:ln>
        </p:spPr>
        <p:txBody>
          <a:bodyPr>
            <a:spAutoFit/>
          </a:bodyPr>
          <a:lstStyle/>
          <a:p>
            <a:pPr algn="ctr"/>
            <a:r>
              <a:rPr lang="en-US" sz="2800" b="1" i="1" dirty="0">
                <a:solidFill>
                  <a:schemeClr val="accent1"/>
                </a:solidFill>
                <a:cs typeface="Arial" charset="0"/>
              </a:rPr>
              <a:t>3  </a:t>
            </a:r>
            <a:endParaRPr lang="en-US" b="1" i="1" dirty="0">
              <a:solidFill>
                <a:schemeClr val="accent1"/>
              </a:solidFill>
              <a:cs typeface="Arial" charset="0"/>
            </a:endParaRPr>
          </a:p>
        </p:txBody>
      </p:sp>
      <p:sp>
        <p:nvSpPr>
          <p:cNvPr id="68627" name="AutoShape 19"/>
          <p:cNvSpPr>
            <a:spLocks noChangeArrowheads="1"/>
          </p:cNvSpPr>
          <p:nvPr/>
        </p:nvSpPr>
        <p:spPr bwMode="gray">
          <a:xfrm flipH="1">
            <a:off x="5975350" y="4843463"/>
            <a:ext cx="642938" cy="642937"/>
          </a:xfrm>
          <a:prstGeom prst="rtTriangle">
            <a:avLst/>
          </a:prstGeom>
          <a:solidFill>
            <a:srgbClr val="FFFFFF"/>
          </a:solidFill>
          <a:ln w="19050" algn="ctr">
            <a:noFill/>
            <a:miter lim="800000"/>
            <a:headEnd/>
            <a:tailEnd/>
          </a:ln>
          <a:effectLst/>
        </p:spPr>
        <p:txBody>
          <a:bodyPr wrap="none" anchor="ctr"/>
          <a:lstStyle/>
          <a:p>
            <a:endParaRPr lang="en-US"/>
          </a:p>
        </p:txBody>
      </p:sp>
      <p:sp>
        <p:nvSpPr>
          <p:cNvPr id="68628" name="AutoShape 20"/>
          <p:cNvSpPr>
            <a:spLocks noChangeArrowheads="1"/>
          </p:cNvSpPr>
          <p:nvPr/>
        </p:nvSpPr>
        <p:spPr bwMode="gray">
          <a:xfrm flipV="1">
            <a:off x="2390775" y="2268538"/>
            <a:ext cx="642938" cy="642937"/>
          </a:xfrm>
          <a:prstGeom prst="rtTriangle">
            <a:avLst/>
          </a:prstGeom>
          <a:solidFill>
            <a:srgbClr val="FFFFFF"/>
          </a:solidFill>
          <a:ln w="19050" algn="ctr">
            <a:noFill/>
            <a:miter lim="800000"/>
            <a:headEnd/>
            <a:tailEnd/>
          </a:ln>
          <a:effectLst/>
        </p:spPr>
        <p:txBody>
          <a:bodyPr wrap="none" anchor="ctr"/>
          <a:lstStyle/>
          <a:p>
            <a:endParaRPr lang="en-US"/>
          </a:p>
        </p:txBody>
      </p:sp>
      <p:sp>
        <p:nvSpPr>
          <p:cNvPr id="68629" name="AutoShape 21"/>
          <p:cNvSpPr>
            <a:spLocks noChangeArrowheads="1"/>
          </p:cNvSpPr>
          <p:nvPr/>
        </p:nvSpPr>
        <p:spPr bwMode="gray">
          <a:xfrm flipH="1" flipV="1">
            <a:off x="5975350" y="2268538"/>
            <a:ext cx="642938" cy="642937"/>
          </a:xfrm>
          <a:prstGeom prst="rtTriangle">
            <a:avLst/>
          </a:prstGeom>
          <a:solidFill>
            <a:srgbClr val="FFFFFF"/>
          </a:solidFill>
          <a:ln w="19050" algn="ctr">
            <a:noFill/>
            <a:miter lim="800000"/>
            <a:headEnd/>
            <a:tailEnd/>
          </a:ln>
          <a:effectLst/>
        </p:spPr>
        <p:txBody>
          <a:bodyPr wrap="none" anchor="ctr"/>
          <a:lstStyle/>
          <a:p>
            <a:endParaRPr lang="en-US"/>
          </a:p>
        </p:txBody>
      </p:sp>
      <p:sp>
        <p:nvSpPr>
          <p:cNvPr id="40" name="Rectangle 39"/>
          <p:cNvSpPr>
            <a:spLocks noChangeArrowheads="1"/>
          </p:cNvSpPr>
          <p:nvPr/>
        </p:nvSpPr>
        <p:spPr bwMode="gray">
          <a:xfrm>
            <a:off x="2362200" y="2209800"/>
            <a:ext cx="450850" cy="519113"/>
          </a:xfrm>
          <a:prstGeom prst="rect">
            <a:avLst/>
          </a:prstGeom>
          <a:noFill/>
          <a:ln w="9525">
            <a:noFill/>
            <a:miter lim="800000"/>
            <a:headEnd/>
            <a:tailEnd/>
          </a:ln>
        </p:spPr>
        <p:txBody>
          <a:bodyPr>
            <a:spAutoFit/>
          </a:bodyPr>
          <a:lstStyle/>
          <a:p>
            <a:pPr algn="ctr"/>
            <a:r>
              <a:rPr lang="en-US" sz="2800" b="1" i="1">
                <a:solidFill>
                  <a:schemeClr val="folHlink"/>
                </a:solidFill>
                <a:cs typeface="Arial" charset="0"/>
              </a:rPr>
              <a:t>1  </a:t>
            </a:r>
            <a:endParaRPr lang="en-US" b="1" i="1">
              <a:solidFill>
                <a:schemeClr val="folHlink"/>
              </a:solidFill>
              <a:cs typeface="Arial" charset="0"/>
            </a:endParaRPr>
          </a:p>
        </p:txBody>
      </p:sp>
      <p:sp>
        <p:nvSpPr>
          <p:cNvPr id="42" name="Rectangle 41"/>
          <p:cNvSpPr>
            <a:spLocks noChangeArrowheads="1"/>
          </p:cNvSpPr>
          <p:nvPr/>
        </p:nvSpPr>
        <p:spPr bwMode="gray">
          <a:xfrm>
            <a:off x="6203950" y="2219325"/>
            <a:ext cx="485775" cy="519113"/>
          </a:xfrm>
          <a:prstGeom prst="rect">
            <a:avLst/>
          </a:prstGeom>
          <a:noFill/>
          <a:ln w="9525">
            <a:noFill/>
            <a:miter lim="800000"/>
            <a:headEnd/>
            <a:tailEnd/>
          </a:ln>
        </p:spPr>
        <p:txBody>
          <a:bodyPr>
            <a:spAutoFit/>
          </a:bodyPr>
          <a:lstStyle/>
          <a:p>
            <a:pPr algn="ctr"/>
            <a:r>
              <a:rPr lang="en-US" sz="2800" b="1" i="1">
                <a:solidFill>
                  <a:schemeClr val="accent2"/>
                </a:solidFill>
                <a:cs typeface="Arial" charset="0"/>
              </a:rPr>
              <a:t>2  </a:t>
            </a:r>
            <a:endParaRPr lang="en-US" b="1" i="1">
              <a:solidFill>
                <a:schemeClr val="accent2"/>
              </a:solidFill>
              <a:cs typeface="Arial" charset="0"/>
            </a:endParaRPr>
          </a:p>
        </p:txBody>
      </p:sp>
      <p:sp>
        <p:nvSpPr>
          <p:cNvPr id="45" name="Rectangle 44"/>
          <p:cNvSpPr>
            <a:spLocks noChangeArrowheads="1"/>
          </p:cNvSpPr>
          <p:nvPr/>
        </p:nvSpPr>
        <p:spPr bwMode="gray">
          <a:xfrm>
            <a:off x="6169025" y="5032375"/>
            <a:ext cx="485775" cy="519113"/>
          </a:xfrm>
          <a:prstGeom prst="rect">
            <a:avLst/>
          </a:prstGeom>
          <a:noFill/>
          <a:ln w="9525">
            <a:noFill/>
            <a:miter lim="800000"/>
            <a:headEnd/>
            <a:tailEnd/>
          </a:ln>
        </p:spPr>
        <p:txBody>
          <a:bodyPr>
            <a:spAutoFit/>
          </a:bodyPr>
          <a:lstStyle/>
          <a:p>
            <a:pPr algn="ctr"/>
            <a:r>
              <a:rPr lang="en-US" sz="2800" b="1" i="1">
                <a:solidFill>
                  <a:schemeClr val="hlink"/>
                </a:solidFill>
                <a:cs typeface="Arial" charset="0"/>
              </a:rPr>
              <a:t>4  </a:t>
            </a:r>
            <a:endParaRPr lang="en-US" b="1" i="1">
              <a:solidFill>
                <a:schemeClr val="hlink"/>
              </a:solidFill>
              <a:cs typeface="Arial" charset="0"/>
            </a:endParaRPr>
          </a:p>
        </p:txBody>
      </p:sp>
      <p:pic>
        <p:nvPicPr>
          <p:cNvPr id="25" name="Picture 2" descr="http://www.heathersanimations.com/children/a1058.gif"/>
          <p:cNvPicPr>
            <a:picLocks noChangeAspect="1" noChangeArrowheads="1" noCrop="1"/>
          </p:cNvPicPr>
          <p:nvPr/>
        </p:nvPicPr>
        <p:blipFill>
          <a:blip r:embed="rId2" cstate="print"/>
          <a:srcRect/>
          <a:stretch>
            <a:fillRect/>
          </a:stretch>
        </p:blipFill>
        <p:spPr bwMode="auto">
          <a:xfrm>
            <a:off x="5486400" y="533400"/>
            <a:ext cx="1295400" cy="1588408"/>
          </a:xfrm>
          <a:prstGeom prst="rect">
            <a:avLst/>
          </a:prstGeom>
          <a:noFill/>
        </p:spPr>
      </p:pic>
      <p:pic>
        <p:nvPicPr>
          <p:cNvPr id="96258" name="Picture 2" descr="http://bestanimations.com/Signs&amp;Shapes/Question-02-june.gif"/>
          <p:cNvPicPr>
            <a:picLocks noChangeAspect="1" noChangeArrowheads="1" noCrop="1"/>
          </p:cNvPicPr>
          <p:nvPr/>
        </p:nvPicPr>
        <p:blipFill>
          <a:blip r:embed="rId3" cstate="print"/>
          <a:srcRect/>
          <a:stretch>
            <a:fillRect/>
          </a:stretch>
        </p:blipFill>
        <p:spPr bwMode="auto">
          <a:xfrm>
            <a:off x="533400" y="1524000"/>
            <a:ext cx="581025" cy="6191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elts_writing_sample_task_1_leisure_activities_aus_child.gif"/>
          <p:cNvPicPr>
            <a:picLocks noChangeAspect="1"/>
          </p:cNvPicPr>
          <p:nvPr/>
        </p:nvPicPr>
        <p:blipFill>
          <a:blip r:embed="rId3" cstate="print">
            <a:grayscl/>
          </a:blip>
          <a:stretch>
            <a:fillRect/>
          </a:stretch>
        </p:blipFill>
        <p:spPr>
          <a:xfrm>
            <a:off x="5638800" y="1066800"/>
            <a:ext cx="2057400" cy="1170590"/>
          </a:xfrm>
          <a:prstGeom prst="rect">
            <a:avLst/>
          </a:prstGeom>
          <a:effectLst>
            <a:outerShdw blurRad="50800" dist="50800" dir="5400000" algn="ctr" rotWithShape="0">
              <a:srgbClr val="000000">
                <a:alpha val="0"/>
              </a:srgbClr>
            </a:outerShdw>
          </a:effectLst>
        </p:spPr>
      </p:pic>
      <p:sp>
        <p:nvSpPr>
          <p:cNvPr id="60418" name="Rectangle 2"/>
          <p:cNvSpPr>
            <a:spLocks noGrp="1" noChangeArrowheads="1"/>
          </p:cNvSpPr>
          <p:nvPr>
            <p:ph type="title"/>
          </p:nvPr>
        </p:nvSpPr>
        <p:spPr/>
        <p:txBody>
          <a:bodyPr/>
          <a:lstStyle/>
          <a:p>
            <a:r>
              <a:rPr lang="en-US" dirty="0" smtClean="0"/>
              <a:t>Writing Task 1</a:t>
            </a:r>
          </a:p>
        </p:txBody>
      </p:sp>
      <p:sp>
        <p:nvSpPr>
          <p:cNvPr id="60419" name="Oval 3"/>
          <p:cNvSpPr>
            <a:spLocks noChangeArrowheads="1"/>
          </p:cNvSpPr>
          <p:nvPr/>
        </p:nvSpPr>
        <p:spPr bwMode="gray">
          <a:xfrm>
            <a:off x="2667000" y="2057400"/>
            <a:ext cx="3605212" cy="3429000"/>
          </a:xfrm>
          <a:prstGeom prst="ellipse">
            <a:avLst/>
          </a:prstGeom>
          <a:solidFill>
            <a:srgbClr val="EAEAEA"/>
          </a:solidFill>
          <a:ln w="76200">
            <a:noFill/>
            <a:round/>
            <a:headEnd/>
            <a:tailEnd/>
          </a:ln>
          <a:effectLst/>
        </p:spPr>
        <p:txBody>
          <a:bodyPr wrap="none" anchor="ctr"/>
          <a:lstStyle/>
          <a:p>
            <a:endParaRPr lang="en-US"/>
          </a:p>
        </p:txBody>
      </p:sp>
      <p:sp>
        <p:nvSpPr>
          <p:cNvPr id="60420" name="Rectangle 4"/>
          <p:cNvSpPr>
            <a:spLocks noChangeArrowheads="1"/>
          </p:cNvSpPr>
          <p:nvPr/>
        </p:nvSpPr>
        <p:spPr bwMode="gray">
          <a:xfrm>
            <a:off x="3276600" y="3124200"/>
            <a:ext cx="2209800" cy="1384995"/>
          </a:xfrm>
          <a:prstGeom prst="rect">
            <a:avLst/>
          </a:prstGeom>
          <a:noFill/>
          <a:ln w="9525">
            <a:noFill/>
            <a:miter lim="800000"/>
            <a:headEnd/>
            <a:tailEnd/>
          </a:ln>
          <a:effectLst/>
        </p:spPr>
        <p:txBody>
          <a:bodyPr wrap="square">
            <a:spAutoFit/>
          </a:bodyPr>
          <a:lstStyle/>
          <a:p>
            <a:pPr algn="ctr"/>
            <a:r>
              <a:rPr lang="en-US" sz="2800" b="1" dirty="0" smtClean="0">
                <a:solidFill>
                  <a:schemeClr val="tx2"/>
                </a:solidFill>
              </a:rPr>
              <a:t>Describe the data accurately</a:t>
            </a:r>
            <a:endParaRPr lang="en-US" sz="2800" b="1" dirty="0">
              <a:solidFill>
                <a:schemeClr val="tx2"/>
              </a:solidFill>
            </a:endParaRPr>
          </a:p>
        </p:txBody>
      </p:sp>
      <p:sp>
        <p:nvSpPr>
          <p:cNvPr id="60421" name="Arc 5"/>
          <p:cNvSpPr>
            <a:spLocks/>
          </p:cNvSpPr>
          <p:nvPr/>
        </p:nvSpPr>
        <p:spPr bwMode="gray">
          <a:xfrm>
            <a:off x="4487863" y="2128838"/>
            <a:ext cx="1728787" cy="1792287"/>
          </a:xfrm>
          <a:custGeom>
            <a:avLst/>
            <a:gdLst>
              <a:gd name="G0" fmla="+- 0 0 0"/>
              <a:gd name="G1" fmla="+- 20542 0 0"/>
              <a:gd name="G2" fmla="+- 21600 0 0"/>
              <a:gd name="T0" fmla="*/ 6677 w 19802"/>
              <a:gd name="T1" fmla="*/ 0 h 20542"/>
              <a:gd name="T2" fmla="*/ 19802 w 19802"/>
              <a:gd name="T3" fmla="*/ 11914 h 20542"/>
              <a:gd name="T4" fmla="*/ 0 w 19802"/>
              <a:gd name="T5" fmla="*/ 20542 h 20542"/>
            </a:gdLst>
            <a:ahLst/>
            <a:cxnLst>
              <a:cxn ang="0">
                <a:pos x="T0" y="T1"/>
              </a:cxn>
              <a:cxn ang="0">
                <a:pos x="T2" y="T3"/>
              </a:cxn>
              <a:cxn ang="0">
                <a:pos x="T4" y="T5"/>
              </a:cxn>
            </a:cxnLst>
            <a:rect l="0" t="0" r="r" b="b"/>
            <a:pathLst>
              <a:path w="19802" h="20542" fill="none" extrusionOk="0">
                <a:moveTo>
                  <a:pt x="6677" y="-1"/>
                </a:moveTo>
                <a:cubicBezTo>
                  <a:pt x="12555" y="1910"/>
                  <a:pt x="17333" y="6247"/>
                  <a:pt x="19801" y="11914"/>
                </a:cubicBezTo>
              </a:path>
              <a:path w="19802" h="20542" stroke="0" extrusionOk="0">
                <a:moveTo>
                  <a:pt x="6677" y="-1"/>
                </a:moveTo>
                <a:cubicBezTo>
                  <a:pt x="12555" y="1910"/>
                  <a:pt x="17333" y="6247"/>
                  <a:pt x="19801" y="11914"/>
                </a:cubicBezTo>
                <a:lnTo>
                  <a:pt x="0" y="20542"/>
                </a:lnTo>
                <a:close/>
              </a:path>
            </a:pathLst>
          </a:custGeom>
          <a:noFill/>
          <a:ln w="127000">
            <a:solidFill>
              <a:schemeClr val="accent1"/>
            </a:solidFill>
            <a:round/>
            <a:headEnd/>
            <a:tailEnd type="triangle" w="med" len="med"/>
          </a:ln>
          <a:effectLst/>
        </p:spPr>
        <p:txBody>
          <a:bodyPr wrap="none" anchor="ctr"/>
          <a:lstStyle/>
          <a:p>
            <a:endParaRPr lang="en-US"/>
          </a:p>
        </p:txBody>
      </p:sp>
      <p:sp>
        <p:nvSpPr>
          <p:cNvPr id="60422" name="Arc 6"/>
          <p:cNvSpPr>
            <a:spLocks/>
          </p:cNvSpPr>
          <p:nvPr/>
        </p:nvSpPr>
        <p:spPr bwMode="gray">
          <a:xfrm rot="4924122">
            <a:off x="4580732" y="3869531"/>
            <a:ext cx="1808162" cy="1768475"/>
          </a:xfrm>
          <a:custGeom>
            <a:avLst/>
            <a:gdLst>
              <a:gd name="G0" fmla="+- 0 0 0"/>
              <a:gd name="G1" fmla="+- 20284 0 0"/>
              <a:gd name="G2" fmla="+- 21600 0 0"/>
              <a:gd name="T0" fmla="*/ 7425 w 20699"/>
              <a:gd name="T1" fmla="*/ 0 h 20284"/>
              <a:gd name="T2" fmla="*/ 20699 w 20699"/>
              <a:gd name="T3" fmla="*/ 14110 h 20284"/>
              <a:gd name="T4" fmla="*/ 0 w 20699"/>
              <a:gd name="T5" fmla="*/ 20284 h 20284"/>
            </a:gdLst>
            <a:ahLst/>
            <a:cxnLst>
              <a:cxn ang="0">
                <a:pos x="T0" y="T1"/>
              </a:cxn>
              <a:cxn ang="0">
                <a:pos x="T2" y="T3"/>
              </a:cxn>
              <a:cxn ang="0">
                <a:pos x="T4" y="T5"/>
              </a:cxn>
            </a:cxnLst>
            <a:rect l="0" t="0" r="r" b="b"/>
            <a:pathLst>
              <a:path w="20699" h="20284" fill="none" extrusionOk="0">
                <a:moveTo>
                  <a:pt x="7424" y="0"/>
                </a:moveTo>
                <a:cubicBezTo>
                  <a:pt x="13828" y="2344"/>
                  <a:pt x="18749" y="7575"/>
                  <a:pt x="20698" y="14110"/>
                </a:cubicBezTo>
              </a:path>
              <a:path w="20699" h="20284" stroke="0" extrusionOk="0">
                <a:moveTo>
                  <a:pt x="7424" y="0"/>
                </a:moveTo>
                <a:cubicBezTo>
                  <a:pt x="13828" y="2344"/>
                  <a:pt x="18749" y="7575"/>
                  <a:pt x="20698" y="14110"/>
                </a:cubicBezTo>
                <a:lnTo>
                  <a:pt x="0" y="20284"/>
                </a:lnTo>
                <a:close/>
              </a:path>
            </a:pathLst>
          </a:custGeom>
          <a:noFill/>
          <a:ln w="127000">
            <a:solidFill>
              <a:schemeClr val="accent2"/>
            </a:solidFill>
            <a:round/>
            <a:headEnd/>
            <a:tailEnd type="triangle" w="med" len="med"/>
          </a:ln>
          <a:effectLst/>
        </p:spPr>
        <p:txBody>
          <a:bodyPr wrap="none" anchor="ctr"/>
          <a:lstStyle/>
          <a:p>
            <a:endParaRPr lang="en-US"/>
          </a:p>
        </p:txBody>
      </p:sp>
      <p:sp>
        <p:nvSpPr>
          <p:cNvPr id="60423" name="Arc 7"/>
          <p:cNvSpPr>
            <a:spLocks/>
          </p:cNvSpPr>
          <p:nvPr/>
        </p:nvSpPr>
        <p:spPr bwMode="gray">
          <a:xfrm rot="10421505">
            <a:off x="2590800" y="4008438"/>
            <a:ext cx="1806575" cy="1770062"/>
          </a:xfrm>
          <a:custGeom>
            <a:avLst/>
            <a:gdLst>
              <a:gd name="G0" fmla="+- 0 0 0"/>
              <a:gd name="G1" fmla="+- 20284 0 0"/>
              <a:gd name="G2" fmla="+- 21600 0 0"/>
              <a:gd name="T0" fmla="*/ 7425 w 20699"/>
              <a:gd name="T1" fmla="*/ 0 h 20284"/>
              <a:gd name="T2" fmla="*/ 20699 w 20699"/>
              <a:gd name="T3" fmla="*/ 14110 h 20284"/>
              <a:gd name="T4" fmla="*/ 0 w 20699"/>
              <a:gd name="T5" fmla="*/ 20284 h 20284"/>
            </a:gdLst>
            <a:ahLst/>
            <a:cxnLst>
              <a:cxn ang="0">
                <a:pos x="T0" y="T1"/>
              </a:cxn>
              <a:cxn ang="0">
                <a:pos x="T2" y="T3"/>
              </a:cxn>
              <a:cxn ang="0">
                <a:pos x="T4" y="T5"/>
              </a:cxn>
            </a:cxnLst>
            <a:rect l="0" t="0" r="r" b="b"/>
            <a:pathLst>
              <a:path w="20699" h="20284" fill="none" extrusionOk="0">
                <a:moveTo>
                  <a:pt x="7424" y="0"/>
                </a:moveTo>
                <a:cubicBezTo>
                  <a:pt x="13828" y="2344"/>
                  <a:pt x="18749" y="7575"/>
                  <a:pt x="20698" y="14110"/>
                </a:cubicBezTo>
              </a:path>
              <a:path w="20699" h="20284" stroke="0" extrusionOk="0">
                <a:moveTo>
                  <a:pt x="7424" y="0"/>
                </a:moveTo>
                <a:cubicBezTo>
                  <a:pt x="13828" y="2344"/>
                  <a:pt x="18749" y="7575"/>
                  <a:pt x="20698" y="14110"/>
                </a:cubicBezTo>
                <a:lnTo>
                  <a:pt x="0" y="20284"/>
                </a:lnTo>
                <a:close/>
              </a:path>
            </a:pathLst>
          </a:custGeom>
          <a:noFill/>
          <a:ln w="127000">
            <a:solidFill>
              <a:schemeClr val="hlink"/>
            </a:solidFill>
            <a:round/>
            <a:headEnd/>
            <a:tailEnd type="triangle" w="med" len="med"/>
          </a:ln>
          <a:effectLst/>
        </p:spPr>
        <p:txBody>
          <a:bodyPr wrap="none" anchor="ctr"/>
          <a:lstStyle/>
          <a:p>
            <a:endParaRPr lang="en-US"/>
          </a:p>
        </p:txBody>
      </p:sp>
      <p:sp>
        <p:nvSpPr>
          <p:cNvPr id="60424" name="Arc 8"/>
          <p:cNvSpPr>
            <a:spLocks/>
          </p:cNvSpPr>
          <p:nvPr/>
        </p:nvSpPr>
        <p:spPr bwMode="gray">
          <a:xfrm rot="-5840829">
            <a:off x="2420144" y="2247106"/>
            <a:ext cx="1806575" cy="1770063"/>
          </a:xfrm>
          <a:custGeom>
            <a:avLst/>
            <a:gdLst>
              <a:gd name="G0" fmla="+- 0 0 0"/>
              <a:gd name="G1" fmla="+- 20284 0 0"/>
              <a:gd name="G2" fmla="+- 21600 0 0"/>
              <a:gd name="T0" fmla="*/ 7425 w 20699"/>
              <a:gd name="T1" fmla="*/ 0 h 20284"/>
              <a:gd name="T2" fmla="*/ 20699 w 20699"/>
              <a:gd name="T3" fmla="*/ 14110 h 20284"/>
              <a:gd name="T4" fmla="*/ 0 w 20699"/>
              <a:gd name="T5" fmla="*/ 20284 h 20284"/>
            </a:gdLst>
            <a:ahLst/>
            <a:cxnLst>
              <a:cxn ang="0">
                <a:pos x="T0" y="T1"/>
              </a:cxn>
              <a:cxn ang="0">
                <a:pos x="T2" y="T3"/>
              </a:cxn>
              <a:cxn ang="0">
                <a:pos x="T4" y="T5"/>
              </a:cxn>
            </a:cxnLst>
            <a:rect l="0" t="0" r="r" b="b"/>
            <a:pathLst>
              <a:path w="20699" h="20284" fill="none" extrusionOk="0">
                <a:moveTo>
                  <a:pt x="7424" y="0"/>
                </a:moveTo>
                <a:cubicBezTo>
                  <a:pt x="13828" y="2344"/>
                  <a:pt x="18749" y="7575"/>
                  <a:pt x="20698" y="14110"/>
                </a:cubicBezTo>
              </a:path>
              <a:path w="20699" h="20284" stroke="0" extrusionOk="0">
                <a:moveTo>
                  <a:pt x="7424" y="0"/>
                </a:moveTo>
                <a:cubicBezTo>
                  <a:pt x="13828" y="2344"/>
                  <a:pt x="18749" y="7575"/>
                  <a:pt x="20698" y="14110"/>
                </a:cubicBezTo>
                <a:lnTo>
                  <a:pt x="0" y="20284"/>
                </a:lnTo>
                <a:close/>
              </a:path>
            </a:pathLst>
          </a:custGeom>
          <a:noFill/>
          <a:ln w="127000">
            <a:solidFill>
              <a:schemeClr val="folHlink"/>
            </a:solidFill>
            <a:round/>
            <a:headEnd/>
            <a:tailEnd type="triangle" w="med" len="med"/>
          </a:ln>
          <a:effectLst/>
        </p:spPr>
        <p:txBody>
          <a:bodyPr wrap="none" anchor="ctr"/>
          <a:lstStyle/>
          <a:p>
            <a:endParaRPr lang="en-US"/>
          </a:p>
        </p:txBody>
      </p:sp>
      <p:sp>
        <p:nvSpPr>
          <p:cNvPr id="60425" name="Oval 9"/>
          <p:cNvSpPr>
            <a:spLocks noChangeArrowheads="1"/>
          </p:cNvSpPr>
          <p:nvPr/>
        </p:nvSpPr>
        <p:spPr bwMode="gray">
          <a:xfrm>
            <a:off x="1828800" y="3271838"/>
            <a:ext cx="1371600" cy="1376362"/>
          </a:xfrm>
          <a:prstGeom prst="ellipse">
            <a:avLst/>
          </a:prstGeom>
          <a:solidFill>
            <a:srgbClr val="FFFFFF"/>
          </a:solidFill>
          <a:ln w="57150">
            <a:solidFill>
              <a:schemeClr val="folHlink"/>
            </a:solidFill>
            <a:round/>
            <a:headEnd/>
            <a:tailEnd/>
          </a:ln>
          <a:effectLst/>
        </p:spPr>
        <p:txBody>
          <a:bodyPr wrap="none" anchor="ctr"/>
          <a:lstStyle/>
          <a:p>
            <a:endParaRPr lang="en-US"/>
          </a:p>
        </p:txBody>
      </p:sp>
      <p:sp>
        <p:nvSpPr>
          <p:cNvPr id="60426" name="Rectangle 10"/>
          <p:cNvSpPr>
            <a:spLocks noChangeArrowheads="1"/>
          </p:cNvSpPr>
          <p:nvPr/>
        </p:nvSpPr>
        <p:spPr bwMode="gray">
          <a:xfrm>
            <a:off x="1752600" y="3581400"/>
            <a:ext cx="1524000" cy="707886"/>
          </a:xfrm>
          <a:prstGeom prst="rect">
            <a:avLst/>
          </a:prstGeom>
          <a:noFill/>
          <a:ln w="9525">
            <a:noFill/>
            <a:miter lim="800000"/>
            <a:headEnd/>
            <a:tailEnd/>
          </a:ln>
          <a:effectLst/>
        </p:spPr>
        <p:txBody>
          <a:bodyPr wrap="square">
            <a:spAutoFit/>
          </a:bodyPr>
          <a:lstStyle/>
          <a:p>
            <a:pPr algn="ctr"/>
            <a:r>
              <a:rPr lang="en-US" sz="1600" b="1" dirty="0" smtClean="0"/>
              <a:t>Find the </a:t>
            </a:r>
            <a:r>
              <a:rPr lang="en-US" sz="2400" b="1" dirty="0" smtClean="0"/>
              <a:t>TRENDS</a:t>
            </a:r>
            <a:endParaRPr lang="en-US" sz="2400" b="1" dirty="0"/>
          </a:p>
        </p:txBody>
      </p:sp>
      <p:sp>
        <p:nvSpPr>
          <p:cNvPr id="60427" name="Rectangle 11"/>
          <p:cNvSpPr>
            <a:spLocks noChangeArrowheads="1"/>
          </p:cNvSpPr>
          <p:nvPr/>
        </p:nvSpPr>
        <p:spPr bwMode="gray">
          <a:xfrm>
            <a:off x="6553200" y="2438400"/>
            <a:ext cx="2590800" cy="310919"/>
          </a:xfrm>
          <a:prstGeom prst="rect">
            <a:avLst/>
          </a:prstGeom>
          <a:noFill/>
          <a:ln w="9525">
            <a:noFill/>
            <a:miter lim="800000"/>
            <a:headEnd/>
            <a:tailEnd/>
          </a:ln>
          <a:effectLst/>
        </p:spPr>
        <p:txBody>
          <a:bodyPr>
            <a:spAutoFit/>
          </a:bodyPr>
          <a:lstStyle/>
          <a:p>
            <a:pPr>
              <a:lnSpc>
                <a:spcPct val="110000"/>
              </a:lnSpc>
              <a:spcBef>
                <a:spcPct val="50000"/>
              </a:spcBef>
            </a:pPr>
            <a:r>
              <a:rPr lang="en-US" sz="1400" b="1" dirty="0" smtClean="0"/>
              <a:t>Identify the Main Idea</a:t>
            </a:r>
            <a:endParaRPr lang="en-US" sz="1400" b="1" dirty="0"/>
          </a:p>
        </p:txBody>
      </p:sp>
      <p:sp>
        <p:nvSpPr>
          <p:cNvPr id="60428" name="Text Box 12"/>
          <p:cNvSpPr txBox="1">
            <a:spLocks noChangeArrowheads="1"/>
          </p:cNvSpPr>
          <p:nvPr/>
        </p:nvSpPr>
        <p:spPr bwMode="gray">
          <a:xfrm>
            <a:off x="6858000" y="2732289"/>
            <a:ext cx="2133600" cy="803297"/>
          </a:xfrm>
          <a:prstGeom prst="rect">
            <a:avLst/>
          </a:prstGeom>
          <a:noFill/>
          <a:ln w="9525">
            <a:noFill/>
            <a:miter lim="800000"/>
            <a:headEnd/>
            <a:tailEnd/>
          </a:ln>
          <a:effectLst/>
        </p:spPr>
        <p:txBody>
          <a:bodyPr wrap="square">
            <a:spAutoFit/>
          </a:bodyPr>
          <a:lstStyle/>
          <a:p>
            <a:pPr>
              <a:lnSpc>
                <a:spcPct val="110000"/>
              </a:lnSpc>
              <a:buClr>
                <a:schemeClr val="accent1"/>
              </a:buClr>
              <a:buFont typeface="Wingdings" pitchFamily="2" charset="2"/>
              <a:buChar char="§"/>
            </a:pPr>
            <a:r>
              <a:rPr lang="en-US" sz="1400" dirty="0">
                <a:cs typeface="Arial" charset="0"/>
              </a:rPr>
              <a:t> </a:t>
            </a:r>
            <a:r>
              <a:rPr lang="en-US" sz="1400" dirty="0" smtClean="0">
                <a:cs typeface="Arial" charset="0"/>
              </a:rPr>
              <a:t>Categorize and e</a:t>
            </a:r>
            <a:r>
              <a:rPr lang="en-US" sz="1400" dirty="0" smtClean="0"/>
              <a:t>xpress only the relevant information</a:t>
            </a:r>
            <a:endParaRPr lang="en-US" sz="1400" dirty="0"/>
          </a:p>
        </p:txBody>
      </p:sp>
      <p:sp>
        <p:nvSpPr>
          <p:cNvPr id="60429" name="Rectangle 13"/>
          <p:cNvSpPr>
            <a:spLocks noChangeArrowheads="1"/>
          </p:cNvSpPr>
          <p:nvPr/>
        </p:nvSpPr>
        <p:spPr bwMode="gray">
          <a:xfrm>
            <a:off x="304800" y="4572000"/>
            <a:ext cx="2590800" cy="310919"/>
          </a:xfrm>
          <a:prstGeom prst="rect">
            <a:avLst/>
          </a:prstGeom>
          <a:noFill/>
          <a:ln w="9525">
            <a:noFill/>
            <a:miter lim="800000"/>
            <a:headEnd/>
            <a:tailEnd/>
          </a:ln>
          <a:effectLst/>
        </p:spPr>
        <p:txBody>
          <a:bodyPr>
            <a:spAutoFit/>
          </a:bodyPr>
          <a:lstStyle/>
          <a:p>
            <a:pPr>
              <a:lnSpc>
                <a:spcPct val="110000"/>
              </a:lnSpc>
              <a:spcBef>
                <a:spcPct val="50000"/>
              </a:spcBef>
            </a:pPr>
            <a:r>
              <a:rPr lang="en-US" sz="1400" b="1" dirty="0" smtClean="0"/>
              <a:t>What has happened?</a:t>
            </a:r>
            <a:endParaRPr lang="en-US" sz="1400" b="1" dirty="0"/>
          </a:p>
        </p:txBody>
      </p:sp>
      <p:sp>
        <p:nvSpPr>
          <p:cNvPr id="60430" name="Text Box 14"/>
          <p:cNvSpPr txBox="1">
            <a:spLocks noChangeArrowheads="1"/>
          </p:cNvSpPr>
          <p:nvPr/>
        </p:nvSpPr>
        <p:spPr bwMode="gray">
          <a:xfrm>
            <a:off x="381000" y="4953000"/>
            <a:ext cx="2133600" cy="803297"/>
          </a:xfrm>
          <a:prstGeom prst="rect">
            <a:avLst/>
          </a:prstGeom>
          <a:noFill/>
          <a:ln w="9525">
            <a:noFill/>
            <a:miter lim="800000"/>
            <a:headEnd/>
            <a:tailEnd/>
          </a:ln>
          <a:effectLst/>
        </p:spPr>
        <p:txBody>
          <a:bodyPr wrap="square">
            <a:spAutoFit/>
          </a:bodyPr>
          <a:lstStyle/>
          <a:p>
            <a:pPr>
              <a:lnSpc>
                <a:spcPct val="110000"/>
              </a:lnSpc>
              <a:buClr>
                <a:schemeClr val="hlink"/>
              </a:buClr>
              <a:buFont typeface="Wingdings" pitchFamily="2" charset="2"/>
              <a:buChar char="§"/>
            </a:pPr>
            <a:r>
              <a:rPr lang="en-US" sz="1400" dirty="0" smtClean="0"/>
              <a:t>   Group  the relevant information  and find the patterns </a:t>
            </a:r>
            <a:endParaRPr lang="en-US" sz="1400" dirty="0"/>
          </a:p>
        </p:txBody>
      </p:sp>
      <p:sp>
        <p:nvSpPr>
          <p:cNvPr id="60431" name="Oval 15"/>
          <p:cNvSpPr>
            <a:spLocks noChangeArrowheads="1"/>
          </p:cNvSpPr>
          <p:nvPr/>
        </p:nvSpPr>
        <p:spPr bwMode="gray">
          <a:xfrm>
            <a:off x="3810000" y="4872038"/>
            <a:ext cx="1371600" cy="1376362"/>
          </a:xfrm>
          <a:prstGeom prst="ellipse">
            <a:avLst/>
          </a:prstGeom>
          <a:solidFill>
            <a:srgbClr val="FFFFFF"/>
          </a:solidFill>
          <a:ln w="57150">
            <a:solidFill>
              <a:schemeClr val="hlink"/>
            </a:solidFill>
            <a:round/>
            <a:headEnd/>
            <a:tailEnd/>
          </a:ln>
          <a:effectLst/>
        </p:spPr>
        <p:txBody>
          <a:bodyPr wrap="none" anchor="ctr"/>
          <a:lstStyle/>
          <a:p>
            <a:endParaRPr lang="en-US"/>
          </a:p>
        </p:txBody>
      </p:sp>
      <p:sp>
        <p:nvSpPr>
          <p:cNvPr id="60432" name="Rectangle 16"/>
          <p:cNvSpPr>
            <a:spLocks noChangeArrowheads="1"/>
          </p:cNvSpPr>
          <p:nvPr/>
        </p:nvSpPr>
        <p:spPr bwMode="gray">
          <a:xfrm>
            <a:off x="3810000" y="5181600"/>
            <a:ext cx="1371600" cy="584775"/>
          </a:xfrm>
          <a:prstGeom prst="rect">
            <a:avLst/>
          </a:prstGeom>
          <a:noFill/>
          <a:ln w="9525">
            <a:noFill/>
            <a:miter lim="800000"/>
            <a:headEnd/>
            <a:tailEnd/>
          </a:ln>
          <a:effectLst/>
        </p:spPr>
        <p:txBody>
          <a:bodyPr>
            <a:spAutoFit/>
          </a:bodyPr>
          <a:lstStyle/>
          <a:p>
            <a:pPr algn="ctr"/>
            <a:r>
              <a:rPr lang="en-US" sz="1600" b="1" dirty="0" smtClean="0"/>
              <a:t>Study</a:t>
            </a:r>
          </a:p>
          <a:p>
            <a:pPr algn="ctr"/>
            <a:r>
              <a:rPr lang="en-US" sz="1600" b="1" dirty="0" smtClean="0"/>
              <a:t>EXAMPLES</a:t>
            </a:r>
            <a:endParaRPr lang="en-US" sz="1600" b="1" dirty="0"/>
          </a:p>
        </p:txBody>
      </p:sp>
      <p:sp>
        <p:nvSpPr>
          <p:cNvPr id="60433" name="Oval 17"/>
          <p:cNvSpPr>
            <a:spLocks noChangeArrowheads="1"/>
          </p:cNvSpPr>
          <p:nvPr/>
        </p:nvSpPr>
        <p:spPr bwMode="gray">
          <a:xfrm>
            <a:off x="5646738" y="3240088"/>
            <a:ext cx="1371600" cy="1376362"/>
          </a:xfrm>
          <a:prstGeom prst="ellipse">
            <a:avLst/>
          </a:prstGeom>
          <a:solidFill>
            <a:srgbClr val="FFFFFF"/>
          </a:solidFill>
          <a:ln w="57150">
            <a:solidFill>
              <a:schemeClr val="accent2"/>
            </a:solidFill>
            <a:round/>
            <a:headEnd/>
            <a:tailEnd/>
          </a:ln>
          <a:effectLst/>
        </p:spPr>
        <p:txBody>
          <a:bodyPr wrap="none" anchor="ctr"/>
          <a:lstStyle/>
          <a:p>
            <a:endParaRPr lang="en-US"/>
          </a:p>
        </p:txBody>
      </p:sp>
      <p:sp>
        <p:nvSpPr>
          <p:cNvPr id="60434" name="Rectangle 18"/>
          <p:cNvSpPr>
            <a:spLocks noChangeArrowheads="1"/>
          </p:cNvSpPr>
          <p:nvPr/>
        </p:nvSpPr>
        <p:spPr bwMode="gray">
          <a:xfrm>
            <a:off x="5638800" y="3429000"/>
            <a:ext cx="1371600" cy="954107"/>
          </a:xfrm>
          <a:prstGeom prst="rect">
            <a:avLst/>
          </a:prstGeom>
          <a:noFill/>
          <a:ln w="9525">
            <a:noFill/>
            <a:miter lim="800000"/>
            <a:headEnd/>
            <a:tailEnd/>
          </a:ln>
          <a:effectLst/>
        </p:spPr>
        <p:txBody>
          <a:bodyPr>
            <a:spAutoFit/>
          </a:bodyPr>
          <a:lstStyle/>
          <a:p>
            <a:pPr algn="ctr"/>
            <a:r>
              <a:rPr lang="en-US" sz="1600" b="1" dirty="0" smtClean="0"/>
              <a:t>Find the </a:t>
            </a:r>
            <a:r>
              <a:rPr lang="en-US" sz="2000" b="1" dirty="0" smtClean="0"/>
              <a:t>MAIN IDEA</a:t>
            </a:r>
            <a:endParaRPr lang="en-US" sz="1600" b="1" dirty="0"/>
          </a:p>
        </p:txBody>
      </p:sp>
      <p:sp>
        <p:nvSpPr>
          <p:cNvPr id="60435" name="Oval 19"/>
          <p:cNvSpPr>
            <a:spLocks noChangeArrowheads="1"/>
          </p:cNvSpPr>
          <p:nvPr/>
        </p:nvSpPr>
        <p:spPr bwMode="gray">
          <a:xfrm>
            <a:off x="3581400" y="1443038"/>
            <a:ext cx="1524000" cy="1376362"/>
          </a:xfrm>
          <a:prstGeom prst="ellipse">
            <a:avLst/>
          </a:prstGeom>
          <a:solidFill>
            <a:srgbClr val="FFFFFF"/>
          </a:solidFill>
          <a:ln w="57150">
            <a:solidFill>
              <a:schemeClr val="accent1"/>
            </a:solidFill>
            <a:round/>
            <a:headEnd/>
            <a:tailEnd/>
          </a:ln>
          <a:effectLst/>
        </p:spPr>
        <p:txBody>
          <a:bodyPr wrap="none" anchor="ctr"/>
          <a:lstStyle/>
          <a:p>
            <a:endParaRPr lang="en-US"/>
          </a:p>
        </p:txBody>
      </p:sp>
      <p:sp>
        <p:nvSpPr>
          <p:cNvPr id="60436" name="Rectangle 20"/>
          <p:cNvSpPr>
            <a:spLocks noChangeArrowheads="1"/>
          </p:cNvSpPr>
          <p:nvPr/>
        </p:nvSpPr>
        <p:spPr bwMode="gray">
          <a:xfrm>
            <a:off x="3429000" y="1676400"/>
            <a:ext cx="1828800" cy="584775"/>
          </a:xfrm>
          <a:prstGeom prst="rect">
            <a:avLst/>
          </a:prstGeom>
          <a:noFill/>
          <a:ln w="9525">
            <a:noFill/>
            <a:miter lim="800000"/>
            <a:headEnd/>
            <a:tailEnd/>
          </a:ln>
          <a:effectLst/>
        </p:spPr>
        <p:txBody>
          <a:bodyPr wrap="square">
            <a:spAutoFit/>
          </a:bodyPr>
          <a:lstStyle/>
          <a:p>
            <a:pPr algn="ctr"/>
            <a:r>
              <a:rPr lang="en-US" sz="1600" b="1" dirty="0" smtClean="0"/>
              <a:t>Use strong VOCABULARY</a:t>
            </a:r>
            <a:endParaRPr lang="en-US" sz="1600" b="1" dirty="0"/>
          </a:p>
        </p:txBody>
      </p:sp>
      <p:sp>
        <p:nvSpPr>
          <p:cNvPr id="60437" name="Rectangle 21"/>
          <p:cNvSpPr>
            <a:spLocks noChangeArrowheads="1"/>
          </p:cNvSpPr>
          <p:nvPr/>
        </p:nvSpPr>
        <p:spPr bwMode="gray">
          <a:xfrm>
            <a:off x="838200" y="1676400"/>
            <a:ext cx="2590800" cy="310919"/>
          </a:xfrm>
          <a:prstGeom prst="rect">
            <a:avLst/>
          </a:prstGeom>
          <a:noFill/>
          <a:ln w="9525">
            <a:noFill/>
            <a:miter lim="800000"/>
            <a:headEnd/>
            <a:tailEnd/>
          </a:ln>
          <a:effectLst/>
        </p:spPr>
        <p:txBody>
          <a:bodyPr>
            <a:spAutoFit/>
          </a:bodyPr>
          <a:lstStyle/>
          <a:p>
            <a:pPr>
              <a:lnSpc>
                <a:spcPct val="110000"/>
              </a:lnSpc>
              <a:spcBef>
                <a:spcPct val="50000"/>
              </a:spcBef>
            </a:pPr>
            <a:r>
              <a:rPr lang="en-US" sz="1400" b="1" dirty="0"/>
              <a:t> </a:t>
            </a:r>
            <a:r>
              <a:rPr lang="en-US" sz="1400" b="1" dirty="0" smtClean="0"/>
              <a:t>Study vocabulary </a:t>
            </a:r>
            <a:endParaRPr lang="en-US" sz="1400" b="1" dirty="0"/>
          </a:p>
        </p:txBody>
      </p:sp>
      <p:sp>
        <p:nvSpPr>
          <p:cNvPr id="60438" name="Text Box 22"/>
          <p:cNvSpPr txBox="1">
            <a:spLocks noChangeArrowheads="1"/>
          </p:cNvSpPr>
          <p:nvPr/>
        </p:nvSpPr>
        <p:spPr bwMode="gray">
          <a:xfrm>
            <a:off x="533400" y="1981200"/>
            <a:ext cx="2209800" cy="1040285"/>
          </a:xfrm>
          <a:prstGeom prst="rect">
            <a:avLst/>
          </a:prstGeom>
          <a:noFill/>
          <a:ln w="9525">
            <a:noFill/>
            <a:miter lim="800000"/>
            <a:headEnd/>
            <a:tailEnd/>
          </a:ln>
          <a:effectLst/>
        </p:spPr>
        <p:txBody>
          <a:bodyPr>
            <a:spAutoFit/>
          </a:bodyPr>
          <a:lstStyle/>
          <a:p>
            <a:pPr>
              <a:lnSpc>
                <a:spcPct val="110000"/>
              </a:lnSpc>
              <a:buClr>
                <a:schemeClr val="folHlink"/>
              </a:buClr>
              <a:buFont typeface="Wingdings" pitchFamily="2" charset="2"/>
              <a:buChar char="§"/>
            </a:pPr>
            <a:r>
              <a:rPr lang="en-US" sz="1400" dirty="0">
                <a:cs typeface="Arial" charset="0"/>
              </a:rPr>
              <a:t> </a:t>
            </a:r>
            <a:r>
              <a:rPr lang="en-US" sz="1400" dirty="0" smtClean="0">
                <a:cs typeface="Arial" charset="0"/>
              </a:rPr>
              <a:t> Review vocabulary lists to successfully portray your i</a:t>
            </a:r>
            <a:r>
              <a:rPr lang="en-US" sz="1400" dirty="0" smtClean="0"/>
              <a:t>deas and describe trends.</a:t>
            </a:r>
            <a:endParaRPr lang="en-US" sz="1400" dirty="0"/>
          </a:p>
        </p:txBody>
      </p:sp>
      <p:sp>
        <p:nvSpPr>
          <p:cNvPr id="60439" name="Rectangle 23"/>
          <p:cNvSpPr>
            <a:spLocks noChangeArrowheads="1"/>
          </p:cNvSpPr>
          <p:nvPr/>
        </p:nvSpPr>
        <p:spPr bwMode="gray">
          <a:xfrm>
            <a:off x="6248400" y="4800600"/>
            <a:ext cx="2590800" cy="329321"/>
          </a:xfrm>
          <a:prstGeom prst="rect">
            <a:avLst/>
          </a:prstGeom>
          <a:noFill/>
          <a:ln w="9525">
            <a:noFill/>
            <a:miter lim="800000"/>
            <a:headEnd/>
            <a:tailEnd/>
          </a:ln>
          <a:effectLst/>
        </p:spPr>
        <p:txBody>
          <a:bodyPr>
            <a:spAutoFit/>
          </a:bodyPr>
          <a:lstStyle/>
          <a:p>
            <a:pPr>
              <a:lnSpc>
                <a:spcPct val="110000"/>
              </a:lnSpc>
              <a:spcBef>
                <a:spcPct val="50000"/>
              </a:spcBef>
            </a:pPr>
            <a:r>
              <a:rPr lang="en-US" sz="1400" b="1" dirty="0"/>
              <a:t> </a:t>
            </a:r>
            <a:r>
              <a:rPr lang="en-US" sz="1400" b="1" dirty="0" smtClean="0"/>
              <a:t>Review Sample Answers</a:t>
            </a:r>
            <a:endParaRPr lang="en-US" sz="1400" b="1" dirty="0"/>
          </a:p>
        </p:txBody>
      </p:sp>
      <p:sp>
        <p:nvSpPr>
          <p:cNvPr id="60440" name="Text Box 24"/>
          <p:cNvSpPr txBox="1">
            <a:spLocks noChangeArrowheads="1"/>
          </p:cNvSpPr>
          <p:nvPr/>
        </p:nvSpPr>
        <p:spPr bwMode="gray">
          <a:xfrm>
            <a:off x="6096000" y="5199434"/>
            <a:ext cx="2514600" cy="1040285"/>
          </a:xfrm>
          <a:prstGeom prst="rect">
            <a:avLst/>
          </a:prstGeom>
          <a:noFill/>
          <a:ln w="9525">
            <a:noFill/>
            <a:miter lim="800000"/>
            <a:headEnd/>
            <a:tailEnd/>
          </a:ln>
          <a:effectLst/>
        </p:spPr>
        <p:txBody>
          <a:bodyPr wrap="square">
            <a:spAutoFit/>
          </a:bodyPr>
          <a:lstStyle/>
          <a:p>
            <a:pPr>
              <a:lnSpc>
                <a:spcPct val="110000"/>
              </a:lnSpc>
              <a:buClr>
                <a:schemeClr val="accent2"/>
              </a:buClr>
              <a:buFont typeface="Wingdings" pitchFamily="2" charset="2"/>
              <a:buChar char="§"/>
            </a:pPr>
            <a:r>
              <a:rPr lang="en-US" sz="1400" dirty="0" smtClean="0">
                <a:cs typeface="Arial" charset="0"/>
              </a:rPr>
              <a:t>  Be </a:t>
            </a:r>
            <a:r>
              <a:rPr lang="en-US" sz="1400" dirty="0" smtClean="0">
                <a:cs typeface="Arial" charset="0"/>
              </a:rPr>
              <a:t>familiar with </a:t>
            </a:r>
            <a:r>
              <a:rPr lang="en-US" sz="1400" dirty="0" smtClean="0"/>
              <a:t>sample answers so that you can </a:t>
            </a:r>
            <a:r>
              <a:rPr lang="en-US" sz="1400" dirty="0" smtClean="0"/>
              <a:t>present </a:t>
            </a:r>
            <a:r>
              <a:rPr lang="en-US" sz="1400" dirty="0" smtClean="0"/>
              <a:t>your information in a formal, academic manner.</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gray">
          <a:xfrm>
            <a:off x="533400" y="1676400"/>
            <a:ext cx="2900362" cy="1219200"/>
          </a:xfrm>
          <a:prstGeom prst="rect">
            <a:avLst/>
          </a:prstGeom>
          <a:solidFill>
            <a:schemeClr val="folHlink">
              <a:alpha val="30000"/>
            </a:schemeClr>
          </a:solidFill>
          <a:ln w="19050">
            <a:solidFill>
              <a:schemeClr val="folHlink"/>
            </a:solidFill>
            <a:miter lim="800000"/>
            <a:headEnd/>
            <a:tailEnd/>
          </a:ln>
          <a:effectLst/>
        </p:spPr>
        <p:txBody>
          <a:bodyPr wrap="none" anchor="ctr"/>
          <a:lstStyle/>
          <a:p>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7587" name="Rectangle 3"/>
          <p:cNvSpPr>
            <a:spLocks noGrp="1" noChangeArrowheads="1"/>
          </p:cNvSpPr>
          <p:nvPr>
            <p:ph type="title"/>
          </p:nvPr>
        </p:nvSpPr>
        <p:spPr bwMode="black"/>
        <p:txBody>
          <a:bodyPr/>
          <a:lstStyle/>
          <a:p>
            <a:r>
              <a:rPr lang="en-US" dirty="0" smtClean="0"/>
              <a:t>Let’s Begin!</a:t>
            </a:r>
          </a:p>
        </p:txBody>
      </p:sp>
      <p:sp>
        <p:nvSpPr>
          <p:cNvPr id="67588" name="Text Box 9"/>
          <p:cNvSpPr txBox="1">
            <a:spLocks noChangeArrowheads="1"/>
          </p:cNvSpPr>
          <p:nvPr/>
        </p:nvSpPr>
        <p:spPr bwMode="auto">
          <a:xfrm>
            <a:off x="4495800" y="3581400"/>
            <a:ext cx="3886200" cy="2831544"/>
          </a:xfrm>
          <a:prstGeom prst="rect">
            <a:avLst/>
          </a:prstGeom>
          <a:noFill/>
          <a:ln w="9525" algn="ctr">
            <a:noFill/>
            <a:miter lim="800000"/>
            <a:headEnd/>
            <a:tailEnd/>
          </a:ln>
        </p:spPr>
        <p:txBody>
          <a:bodyPr wrap="square">
            <a:spAutoFit/>
          </a:bodyPr>
          <a:lstStyle/>
          <a:p>
            <a:pPr algn="ctr"/>
            <a:r>
              <a:rPr lang="en-US" b="1" dirty="0" smtClean="0"/>
              <a:t> </a:t>
            </a:r>
          </a:p>
          <a:p>
            <a:pPr algn="ctr"/>
            <a:r>
              <a:rPr lang="en-US" b="1" dirty="0" smtClean="0">
                <a:latin typeface="Arial Narrow" pitchFamily="34" charset="0"/>
              </a:rPr>
              <a:t>Most IELTS exams have graphs </a:t>
            </a:r>
          </a:p>
          <a:p>
            <a:pPr algn="ctr"/>
            <a:r>
              <a:rPr lang="en-US" b="1" dirty="0" smtClean="0">
                <a:latin typeface="Arial Narrow" pitchFamily="34" charset="0"/>
              </a:rPr>
              <a:t>with two trends, or two graphs </a:t>
            </a:r>
          </a:p>
          <a:p>
            <a:pPr algn="ctr"/>
            <a:r>
              <a:rPr lang="en-US" b="1" dirty="0" smtClean="0">
                <a:latin typeface="Arial Narrow" pitchFamily="34" charset="0"/>
              </a:rPr>
              <a:t>with a trend in each. </a:t>
            </a:r>
          </a:p>
          <a:p>
            <a:pPr algn="ctr"/>
            <a:r>
              <a:rPr lang="en-US" b="1" dirty="0" smtClean="0">
                <a:latin typeface="Arial Narrow" pitchFamily="34" charset="0"/>
              </a:rPr>
              <a:t>You could write about the two trends in </a:t>
            </a:r>
          </a:p>
          <a:p>
            <a:pPr algn="ctr"/>
            <a:r>
              <a:rPr lang="en-US" b="1" dirty="0" smtClean="0">
                <a:latin typeface="Arial Narrow" pitchFamily="34" charset="0"/>
              </a:rPr>
              <a:t>two separate paragraphs</a:t>
            </a:r>
          </a:p>
          <a:p>
            <a:pPr algn="ctr"/>
            <a:endParaRPr lang="en-US" sz="1400" b="1" dirty="0" smtClean="0">
              <a:latin typeface="Arial Narrow" pitchFamily="34" charset="0"/>
            </a:endParaRPr>
          </a:p>
          <a:p>
            <a:pPr algn="ctr"/>
            <a:r>
              <a:rPr lang="en-US" b="1" dirty="0" smtClean="0">
                <a:latin typeface="Arial Narrow" pitchFamily="34" charset="0"/>
              </a:rPr>
              <a:t>Be sure to identify the trends in the graph. If you don’t, your will not score a Band 6</a:t>
            </a:r>
            <a:r>
              <a:rPr lang="en-US" sz="2000" b="1" dirty="0" smtClean="0">
                <a:latin typeface="Arial Narrow" pitchFamily="34" charset="0"/>
              </a:rPr>
              <a:t>.</a:t>
            </a:r>
          </a:p>
        </p:txBody>
      </p:sp>
      <p:sp>
        <p:nvSpPr>
          <p:cNvPr id="67593" name="AutoShape 9"/>
          <p:cNvSpPr>
            <a:spLocks noChangeArrowheads="1"/>
          </p:cNvSpPr>
          <p:nvPr/>
        </p:nvSpPr>
        <p:spPr bwMode="gray">
          <a:xfrm>
            <a:off x="533400" y="1295400"/>
            <a:ext cx="2894012" cy="412750"/>
          </a:xfrm>
          <a:prstGeom prst="roundRect">
            <a:avLst>
              <a:gd name="adj" fmla="val 0"/>
            </a:avLst>
          </a:prstGeom>
          <a:solidFill>
            <a:schemeClr val="folHlink"/>
          </a:solidFill>
          <a:ln w="9525">
            <a:noFill/>
            <a:round/>
            <a:headEnd/>
            <a:tailEnd/>
          </a:ln>
          <a:effectLst/>
        </p:spPr>
        <p:txBody>
          <a:bodyPr wrap="none" anchor="ctr"/>
          <a:lstStyle/>
          <a:p>
            <a:pPr algn="ctr"/>
            <a:r>
              <a:rPr lang="en-US" sz="2000" b="1" dirty="0" smtClean="0">
                <a:solidFill>
                  <a:srgbClr val="FFFFFF"/>
                </a:solidFill>
              </a:rPr>
              <a:t>STUDY THE GRAPH</a:t>
            </a:r>
            <a:endParaRPr lang="en-US" sz="2000" dirty="0"/>
          </a:p>
        </p:txBody>
      </p:sp>
      <p:sp>
        <p:nvSpPr>
          <p:cNvPr id="67594" name="Rectangle 10"/>
          <p:cNvSpPr>
            <a:spLocks noChangeArrowheads="1"/>
          </p:cNvSpPr>
          <p:nvPr/>
        </p:nvSpPr>
        <p:spPr bwMode="gray">
          <a:xfrm>
            <a:off x="533400" y="2895600"/>
            <a:ext cx="2900362" cy="1600200"/>
          </a:xfrm>
          <a:prstGeom prst="rect">
            <a:avLst/>
          </a:prstGeom>
          <a:solidFill>
            <a:schemeClr val="folHlink">
              <a:alpha val="20000"/>
            </a:schemeClr>
          </a:solidFill>
          <a:ln w="19050">
            <a:solidFill>
              <a:schemeClr val="folHlink"/>
            </a:solidFill>
            <a:miter lim="800000"/>
            <a:headEnd/>
            <a:tailEnd/>
          </a:ln>
          <a:effectLst/>
        </p:spPr>
        <p:txBody>
          <a:bodyPr wrap="none" anchor="ctr"/>
          <a:lstStyle/>
          <a:p>
            <a:r>
              <a:rPr lang="en-US" dirty="0" smtClean="0"/>
              <a:t> </a:t>
            </a:r>
            <a:endParaRPr lang="en-US" dirty="0"/>
          </a:p>
        </p:txBody>
      </p:sp>
      <p:sp>
        <p:nvSpPr>
          <p:cNvPr id="67596" name="Rectangle 12"/>
          <p:cNvSpPr>
            <a:spLocks noChangeArrowheads="1"/>
          </p:cNvSpPr>
          <p:nvPr/>
        </p:nvSpPr>
        <p:spPr bwMode="gray">
          <a:xfrm>
            <a:off x="533400" y="4495800"/>
            <a:ext cx="2900362" cy="1981200"/>
          </a:xfrm>
          <a:prstGeom prst="rect">
            <a:avLst/>
          </a:prstGeom>
          <a:solidFill>
            <a:schemeClr val="folHlink">
              <a:alpha val="10001"/>
            </a:schemeClr>
          </a:solidFill>
          <a:ln w="19050">
            <a:solidFill>
              <a:schemeClr val="folHlink"/>
            </a:solidFill>
            <a:miter lim="800000"/>
            <a:headEnd/>
            <a:tailEnd/>
          </a:ln>
          <a:effectLst/>
        </p:spPr>
        <p:txBody>
          <a:bodyPr wrap="none" anchor="ctr"/>
          <a:lstStyle/>
          <a:p>
            <a:endParaRPr lang="en-US"/>
          </a:p>
        </p:txBody>
      </p:sp>
      <p:sp>
        <p:nvSpPr>
          <p:cNvPr id="67598" name="Rectangle 14"/>
          <p:cNvSpPr>
            <a:spLocks noChangeArrowheads="1"/>
          </p:cNvSpPr>
          <p:nvPr/>
        </p:nvSpPr>
        <p:spPr bwMode="auto">
          <a:xfrm>
            <a:off x="533400" y="1676400"/>
            <a:ext cx="2895600" cy="1111073"/>
          </a:xfrm>
          <a:prstGeom prst="rect">
            <a:avLst/>
          </a:prstGeom>
          <a:noFill/>
          <a:ln w="9525">
            <a:noFill/>
            <a:miter lim="800000"/>
            <a:headEnd/>
            <a:tailEnd/>
          </a:ln>
          <a:effectLst/>
        </p:spPr>
        <p:txBody>
          <a:bodyPr wrap="square">
            <a:spAutoFit/>
          </a:bodyPr>
          <a:lstStyle/>
          <a:p>
            <a:pPr algn="ctr">
              <a:lnSpc>
                <a:spcPct val="110000"/>
              </a:lnSpc>
              <a:spcBef>
                <a:spcPct val="50000"/>
              </a:spcBef>
            </a:pPr>
            <a:r>
              <a:rPr lang="en-US" b="1" dirty="0"/>
              <a:t> </a:t>
            </a:r>
            <a:r>
              <a:rPr lang="en-US" dirty="0" smtClean="0"/>
              <a:t>Underline</a:t>
            </a:r>
            <a:r>
              <a:rPr lang="en-US" b="1" dirty="0" smtClean="0"/>
              <a:t> KEY WORDS</a:t>
            </a:r>
          </a:p>
          <a:p>
            <a:pPr algn="ctr">
              <a:lnSpc>
                <a:spcPct val="110000"/>
              </a:lnSpc>
              <a:spcBef>
                <a:spcPct val="50000"/>
              </a:spcBef>
            </a:pPr>
            <a:r>
              <a:rPr lang="en-US" dirty="0" smtClean="0">
                <a:latin typeface="Arial Narrow" pitchFamily="34" charset="0"/>
              </a:rPr>
              <a:t>find related words </a:t>
            </a:r>
            <a:r>
              <a:rPr lang="en-US" sz="1600" dirty="0" smtClean="0">
                <a:latin typeface="Arial Narrow" pitchFamily="34" charset="0"/>
              </a:rPr>
              <a:t>(synonyms, antonyms, etc.) </a:t>
            </a:r>
            <a:endParaRPr lang="en-US" dirty="0">
              <a:latin typeface="Arial Narrow" pitchFamily="34" charset="0"/>
            </a:endParaRPr>
          </a:p>
        </p:txBody>
      </p:sp>
      <p:sp>
        <p:nvSpPr>
          <p:cNvPr id="67599" name="Rectangle 15"/>
          <p:cNvSpPr>
            <a:spLocks noChangeArrowheads="1"/>
          </p:cNvSpPr>
          <p:nvPr/>
        </p:nvSpPr>
        <p:spPr bwMode="auto">
          <a:xfrm>
            <a:off x="609600" y="2971800"/>
            <a:ext cx="2819400" cy="1877437"/>
          </a:xfrm>
          <a:prstGeom prst="rect">
            <a:avLst/>
          </a:prstGeom>
          <a:noFill/>
          <a:ln w="9525">
            <a:noFill/>
            <a:miter lim="800000"/>
            <a:headEnd/>
            <a:tailEnd/>
          </a:ln>
          <a:effectLst/>
        </p:spPr>
        <p:txBody>
          <a:bodyPr wrap="square">
            <a:spAutoFit/>
          </a:bodyPr>
          <a:lstStyle/>
          <a:p>
            <a:pPr algn="ctr">
              <a:lnSpc>
                <a:spcPct val="110000"/>
              </a:lnSpc>
              <a:spcBef>
                <a:spcPct val="50000"/>
              </a:spcBef>
            </a:pPr>
            <a:r>
              <a:rPr lang="en-US" sz="2000" b="1" dirty="0" smtClean="0"/>
              <a:t>HIGHLIGHT </a:t>
            </a:r>
            <a:r>
              <a:rPr lang="en-US" dirty="0" smtClean="0"/>
              <a:t>the graph</a:t>
            </a:r>
            <a:endParaRPr lang="en-US" sz="2000" dirty="0" smtClean="0"/>
          </a:p>
          <a:p>
            <a:pPr algn="ctr">
              <a:lnSpc>
                <a:spcPct val="110000"/>
              </a:lnSpc>
              <a:spcBef>
                <a:spcPct val="50000"/>
              </a:spcBef>
            </a:pPr>
            <a:r>
              <a:rPr lang="en-US" dirty="0" smtClean="0">
                <a:latin typeface="Arial Narrow" pitchFamily="34" charset="0"/>
              </a:rPr>
              <a:t>Make notes of the biggest,  the smallest, the stable and changing parts, etc. </a:t>
            </a:r>
          </a:p>
          <a:p>
            <a:pPr algn="ctr">
              <a:lnSpc>
                <a:spcPct val="110000"/>
              </a:lnSpc>
              <a:spcBef>
                <a:spcPct val="50000"/>
              </a:spcBef>
            </a:pPr>
            <a:endParaRPr lang="en-US" sz="1600" b="1" dirty="0"/>
          </a:p>
        </p:txBody>
      </p:sp>
      <p:sp>
        <p:nvSpPr>
          <p:cNvPr id="67600" name="Rectangle 16"/>
          <p:cNvSpPr>
            <a:spLocks noChangeArrowheads="1"/>
          </p:cNvSpPr>
          <p:nvPr/>
        </p:nvSpPr>
        <p:spPr bwMode="auto">
          <a:xfrm>
            <a:off x="457200" y="4648200"/>
            <a:ext cx="2971800" cy="1788182"/>
          </a:xfrm>
          <a:prstGeom prst="rect">
            <a:avLst/>
          </a:prstGeom>
          <a:noFill/>
          <a:ln w="9525">
            <a:noFill/>
            <a:miter lim="800000"/>
            <a:headEnd/>
            <a:tailEnd/>
          </a:ln>
          <a:effectLst/>
        </p:spPr>
        <p:txBody>
          <a:bodyPr wrap="square">
            <a:spAutoFit/>
          </a:bodyPr>
          <a:lstStyle/>
          <a:p>
            <a:pPr algn="ctr">
              <a:lnSpc>
                <a:spcPct val="110000"/>
              </a:lnSpc>
              <a:spcBef>
                <a:spcPct val="50000"/>
              </a:spcBef>
            </a:pPr>
            <a:r>
              <a:rPr lang="en-US" sz="2000" dirty="0" smtClean="0"/>
              <a:t>Identify</a:t>
            </a:r>
            <a:r>
              <a:rPr lang="en-US" sz="2000" b="1" dirty="0" smtClean="0"/>
              <a:t> TRENDS</a:t>
            </a:r>
          </a:p>
          <a:p>
            <a:pPr algn="ctr">
              <a:lnSpc>
                <a:spcPct val="110000"/>
              </a:lnSpc>
              <a:spcBef>
                <a:spcPct val="50000"/>
              </a:spcBef>
            </a:pPr>
            <a:r>
              <a:rPr lang="en-US" dirty="0" smtClean="0">
                <a:latin typeface="Arial Narrow" pitchFamily="34" charset="0"/>
              </a:rPr>
              <a:t>Overall, what is happening? What is the main change, pattern,  or most noticeable event over time?</a:t>
            </a:r>
            <a:endParaRPr lang="en-US" dirty="0">
              <a:latin typeface="Arial Narrow" pitchFamily="34" charset="0"/>
            </a:endParaRPr>
          </a:p>
        </p:txBody>
      </p:sp>
      <p:pic>
        <p:nvPicPr>
          <p:cNvPr id="18" name="Picture 2" descr="http://writefix.com/wp-content/uploads/2011/09/sportsmove.gif"/>
          <p:cNvPicPr>
            <a:picLocks noChangeAspect="1" noChangeArrowheads="1" noCrop="1"/>
          </p:cNvPicPr>
          <p:nvPr/>
        </p:nvPicPr>
        <p:blipFill>
          <a:blip r:embed="rId2" cstate="print"/>
          <a:srcRect/>
          <a:stretch>
            <a:fillRect/>
          </a:stretch>
        </p:blipFill>
        <p:spPr bwMode="auto">
          <a:xfrm>
            <a:off x="4648200" y="1447800"/>
            <a:ext cx="3200400" cy="1719513"/>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4572000" y="3276600"/>
            <a:ext cx="5181600" cy="261610"/>
          </a:xfrm>
          <a:prstGeom prst="rect">
            <a:avLst/>
          </a:prstGeom>
        </p:spPr>
        <p:txBody>
          <a:bodyPr wrap="square">
            <a:spAutoFit/>
          </a:bodyPr>
          <a:lstStyle/>
          <a:p>
            <a:r>
              <a:rPr lang="en-US" sz="1100" dirty="0" smtClean="0"/>
              <a:t>Source: from </a:t>
            </a:r>
            <a:r>
              <a:rPr lang="en-US" sz="1100" dirty="0" smtClean="0">
                <a:hlinkClick r:id="rId3"/>
              </a:rPr>
              <a:t>The First Measured Century, </a:t>
            </a:r>
            <a:r>
              <a:rPr lang="en-US" sz="1100" dirty="0" smtClean="0"/>
              <a:t>by PBS</a:t>
            </a:r>
            <a:endParaRPr lang="en-US" sz="1100" dirty="0"/>
          </a:p>
        </p:txBody>
      </p:sp>
      <p:pic>
        <p:nvPicPr>
          <p:cNvPr id="125958" name="Picture 6" descr="http://www.heathersanimations.com/webdesign1/65.gif"/>
          <p:cNvPicPr>
            <a:picLocks noChangeAspect="1" noChangeArrowheads="1" noCrop="1"/>
          </p:cNvPicPr>
          <p:nvPr/>
        </p:nvPicPr>
        <p:blipFill>
          <a:blip r:embed="rId4" cstate="print"/>
          <a:srcRect/>
          <a:stretch>
            <a:fillRect/>
          </a:stretch>
        </p:blipFill>
        <p:spPr bwMode="auto">
          <a:xfrm>
            <a:off x="228600" y="1371600"/>
            <a:ext cx="476250" cy="361950"/>
          </a:xfrm>
          <a:prstGeom prst="rect">
            <a:avLst/>
          </a:prstGeom>
          <a:noFill/>
        </p:spPr>
      </p:pic>
      <p:pic>
        <p:nvPicPr>
          <p:cNvPr id="125960" name="Picture 8" descr="http://www.heathersanimations.com/webdesign1/65.gif"/>
          <p:cNvPicPr>
            <a:picLocks noChangeAspect="1" noChangeArrowheads="1" noCrop="1"/>
          </p:cNvPicPr>
          <p:nvPr/>
        </p:nvPicPr>
        <p:blipFill>
          <a:blip r:embed="rId4" cstate="print"/>
          <a:srcRect/>
          <a:stretch>
            <a:fillRect/>
          </a:stretch>
        </p:blipFill>
        <p:spPr bwMode="auto">
          <a:xfrm>
            <a:off x="304800" y="4648200"/>
            <a:ext cx="476250" cy="361950"/>
          </a:xfrm>
          <a:prstGeom prst="rect">
            <a:avLst/>
          </a:prstGeom>
          <a:noFill/>
        </p:spPr>
      </p:pic>
      <p:pic>
        <p:nvPicPr>
          <p:cNvPr id="125962" name="Picture 10" descr="http://www.heathersanimations.com/webdesign1/65.gif"/>
          <p:cNvPicPr>
            <a:picLocks noChangeAspect="1" noChangeArrowheads="1" noCrop="1"/>
          </p:cNvPicPr>
          <p:nvPr/>
        </p:nvPicPr>
        <p:blipFill>
          <a:blip r:embed="rId4" cstate="print"/>
          <a:srcRect/>
          <a:stretch>
            <a:fillRect/>
          </a:stretch>
        </p:blipFill>
        <p:spPr bwMode="auto">
          <a:xfrm>
            <a:off x="228600" y="2971800"/>
            <a:ext cx="476250" cy="361950"/>
          </a:xfrm>
          <a:prstGeom prst="rect">
            <a:avLst/>
          </a:prstGeom>
          <a:noFill/>
        </p:spPr>
      </p:pic>
      <p:pic>
        <p:nvPicPr>
          <p:cNvPr id="1064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15683">
            <a:off x="3577670" y="3348572"/>
            <a:ext cx="1367280" cy="137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fill="hold"/>
                                        <p:tgtEl>
                                          <p:spTgt spid="106498"/>
                                        </p:tgtEl>
                                        <p:attrNameLst>
                                          <p:attrName>ppt_w</p:attrName>
                                        </p:attrNameLst>
                                      </p:cBhvr>
                                      <p:tavLst>
                                        <p:tav tm="0">
                                          <p:val>
                                            <p:fltVal val="0"/>
                                          </p:val>
                                        </p:tav>
                                        <p:tav tm="100000">
                                          <p:val>
                                            <p:strVal val="#ppt_w"/>
                                          </p:val>
                                        </p:tav>
                                      </p:tavLst>
                                    </p:anim>
                                    <p:anim calcmode="lin" valueType="num">
                                      <p:cBhvr>
                                        <p:cTn id="8" dur="500" fill="hold"/>
                                        <p:tgtEl>
                                          <p:spTgt spid="106498"/>
                                        </p:tgtEl>
                                        <p:attrNameLst>
                                          <p:attrName>ppt_h</p:attrName>
                                        </p:attrNameLst>
                                      </p:cBhvr>
                                      <p:tavLst>
                                        <p:tav tm="0">
                                          <p:val>
                                            <p:fltVal val="0"/>
                                          </p:val>
                                        </p:tav>
                                        <p:tav tm="100000">
                                          <p:val>
                                            <p:strVal val="#ppt_h"/>
                                          </p:val>
                                        </p:tav>
                                      </p:tavLst>
                                    </p:anim>
                                    <p:animEffect transition="in" filter="fade">
                                      <p:cBhvr>
                                        <p:cTn id="9" dur="500"/>
                                        <p:tgtEl>
                                          <p:spTgt spid="106498"/>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67588"/>
                                        </p:tgtEl>
                                        <p:attrNameLst>
                                          <p:attrName>style.visibility</p:attrName>
                                        </p:attrNameLst>
                                      </p:cBhvr>
                                      <p:to>
                                        <p:strVal val="visible"/>
                                      </p:to>
                                    </p:set>
                                    <p:anim calcmode="lin" valueType="num">
                                      <p:cBhvr additive="base">
                                        <p:cTn id="13" dur="1000" fill="hold"/>
                                        <p:tgtEl>
                                          <p:spTgt spid="67588"/>
                                        </p:tgtEl>
                                        <p:attrNameLst>
                                          <p:attrName>ppt_x</p:attrName>
                                        </p:attrNameLst>
                                      </p:cBhvr>
                                      <p:tavLst>
                                        <p:tav tm="0">
                                          <p:val>
                                            <p:strVal val="1+#ppt_w/2"/>
                                          </p:val>
                                        </p:tav>
                                        <p:tav tm="100000">
                                          <p:val>
                                            <p:strVal val="#ppt_x"/>
                                          </p:val>
                                        </p:tav>
                                      </p:tavLst>
                                    </p:anim>
                                    <p:anim calcmode="lin" valueType="num">
                                      <p:cBhvr additive="base">
                                        <p:cTn id="14" dur="1000" fill="hold"/>
                                        <p:tgtEl>
                                          <p:spTgt spid="67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MAIN IDEA</a:t>
            </a:r>
            <a:endParaRPr lang="en-US" dirty="0"/>
          </a:p>
        </p:txBody>
      </p:sp>
      <p:pic>
        <p:nvPicPr>
          <p:cNvPr id="7" name="Picture 2" descr="http://writefix.com/wp-content/uploads/2011/09/sportsmove.gif"/>
          <p:cNvPicPr>
            <a:picLocks noChangeAspect="1" noChangeArrowheads="1" noCrop="1"/>
          </p:cNvPicPr>
          <p:nvPr/>
        </p:nvPicPr>
        <p:blipFill>
          <a:blip r:embed="rId2" cstate="print"/>
          <a:srcRect/>
          <a:stretch>
            <a:fillRect/>
          </a:stretch>
        </p:blipFill>
        <p:spPr bwMode="auto">
          <a:xfrm>
            <a:off x="838200" y="1600200"/>
            <a:ext cx="7621321" cy="4267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ChangeArrowheads="1"/>
          </p:cNvSpPr>
          <p:nvPr/>
        </p:nvSpPr>
        <p:spPr bwMode="gray">
          <a:xfrm>
            <a:off x="855349" y="1384139"/>
            <a:ext cx="3687763" cy="838200"/>
          </a:xfrm>
          <a:prstGeom prst="rect">
            <a:avLst/>
          </a:prstGeom>
          <a:solidFill>
            <a:schemeClr val="accent2"/>
          </a:solidFill>
          <a:ln w="9525">
            <a:noFill/>
            <a:miter lim="800000"/>
            <a:headEnd/>
            <a:tailEnd/>
          </a:ln>
          <a:effectLst/>
        </p:spPr>
        <p:txBody>
          <a:bodyPr wrap="none" anchor="ctr"/>
          <a:lstStyle/>
          <a:p>
            <a:endParaRPr lang="en-US"/>
          </a:p>
        </p:txBody>
      </p:sp>
      <p:sp>
        <p:nvSpPr>
          <p:cNvPr id="73731" name="Rectangle 3"/>
          <p:cNvSpPr>
            <a:spLocks noGrp="1" noChangeArrowheads="1"/>
          </p:cNvSpPr>
          <p:nvPr>
            <p:ph type="title"/>
          </p:nvPr>
        </p:nvSpPr>
        <p:spPr bwMode="black"/>
        <p:txBody>
          <a:bodyPr/>
          <a:lstStyle/>
          <a:p>
            <a:r>
              <a:rPr lang="en-US" dirty="0" smtClean="0"/>
              <a:t>Getting the MAIN IDEA</a:t>
            </a:r>
          </a:p>
        </p:txBody>
      </p:sp>
      <p:sp>
        <p:nvSpPr>
          <p:cNvPr id="73737" name="AutoShape 9"/>
          <p:cNvSpPr>
            <a:spLocks noChangeArrowheads="1"/>
          </p:cNvSpPr>
          <p:nvPr/>
        </p:nvSpPr>
        <p:spPr bwMode="gray">
          <a:xfrm>
            <a:off x="4765876" y="1557252"/>
            <a:ext cx="3657600" cy="2275440"/>
          </a:xfrm>
          <a:prstGeom prst="flowChartProcess">
            <a:avLst/>
          </a:prstGeom>
          <a:solidFill>
            <a:srgbClr val="FFFFFF"/>
          </a:solidFill>
          <a:ln w="28575">
            <a:solidFill>
              <a:schemeClr val="accent2"/>
            </a:solidFill>
            <a:miter lim="800000"/>
            <a:headEnd/>
            <a:tailEnd/>
          </a:ln>
          <a:effectLst/>
        </p:spPr>
        <p:txBody>
          <a:bodyPr wrap="none" anchor="ctr"/>
          <a:lstStyle/>
          <a:p>
            <a:endParaRPr lang="en-US"/>
          </a:p>
        </p:txBody>
      </p:sp>
      <p:sp>
        <p:nvSpPr>
          <p:cNvPr id="73738" name="Rectangle 10"/>
          <p:cNvSpPr>
            <a:spLocks noChangeArrowheads="1"/>
          </p:cNvSpPr>
          <p:nvPr/>
        </p:nvSpPr>
        <p:spPr bwMode="gray">
          <a:xfrm>
            <a:off x="1743075" y="1425615"/>
            <a:ext cx="1725612" cy="707886"/>
          </a:xfrm>
          <a:prstGeom prst="flowChartProcess">
            <a:avLst/>
          </a:prstGeom>
          <a:noFill/>
          <a:ln w="9525">
            <a:noFill/>
            <a:miter lim="800000"/>
            <a:headEnd/>
            <a:tailEnd/>
          </a:ln>
          <a:effectLst/>
        </p:spPr>
        <p:txBody>
          <a:bodyPr>
            <a:spAutoFit/>
          </a:bodyPr>
          <a:lstStyle/>
          <a:p>
            <a:pPr algn="ctr"/>
            <a:r>
              <a:rPr lang="en-US" sz="4000" b="1" dirty="0" smtClean="0">
                <a:solidFill>
                  <a:srgbClr val="FFFFFF"/>
                </a:solidFill>
              </a:rPr>
              <a:t>DO</a:t>
            </a:r>
            <a:endParaRPr lang="en-US" sz="4000" b="1" dirty="0">
              <a:solidFill>
                <a:srgbClr val="FFFFFF"/>
              </a:solidFill>
            </a:endParaRPr>
          </a:p>
        </p:txBody>
      </p:sp>
      <p:sp>
        <p:nvSpPr>
          <p:cNvPr id="73740" name="Rectangle 12"/>
          <p:cNvSpPr>
            <a:spLocks noChangeArrowheads="1"/>
          </p:cNvSpPr>
          <p:nvPr/>
        </p:nvSpPr>
        <p:spPr bwMode="gray">
          <a:xfrm>
            <a:off x="4880176" y="1813144"/>
            <a:ext cx="3429000" cy="1415772"/>
          </a:xfrm>
          <a:prstGeom prst="rect">
            <a:avLst/>
          </a:prstGeom>
          <a:noFill/>
          <a:ln w="9525">
            <a:noFill/>
            <a:miter lim="800000"/>
            <a:headEnd/>
            <a:tailEnd/>
          </a:ln>
          <a:effectLst/>
        </p:spPr>
        <p:txBody>
          <a:bodyPr wrap="square">
            <a:spAutoFit/>
          </a:bodyPr>
          <a:lstStyle/>
          <a:p>
            <a:pPr marL="342900" lvl="0" indent="-342900"/>
            <a:endParaRPr lang="en-US" sz="1400" b="1" dirty="0" smtClean="0"/>
          </a:p>
          <a:p>
            <a:pPr lvl="0"/>
            <a:r>
              <a:rPr lang="en-US" sz="2400" dirty="0" smtClean="0"/>
              <a:t>Find </a:t>
            </a:r>
            <a:r>
              <a:rPr lang="en-US" sz="2400" b="1" dirty="0" smtClean="0"/>
              <a:t>one main idea </a:t>
            </a:r>
            <a:r>
              <a:rPr lang="en-US" sz="2400" dirty="0" smtClean="0"/>
              <a:t>and, if possible, one or two more smaller ideas.</a:t>
            </a:r>
            <a:endParaRPr lang="en-US" sz="2400" dirty="0"/>
          </a:p>
        </p:txBody>
      </p:sp>
      <p:pic>
        <p:nvPicPr>
          <p:cNvPr id="19" name="Picture 2" descr="http://bestanimations.com/Cartoons/Dancer-01-june.gif"/>
          <p:cNvPicPr>
            <a:picLocks noChangeAspect="1" noChangeArrowheads="1" noCrop="1"/>
          </p:cNvPicPr>
          <p:nvPr/>
        </p:nvPicPr>
        <p:blipFill>
          <a:blip r:embed="rId2" cstate="print"/>
          <a:srcRect/>
          <a:stretch>
            <a:fillRect/>
          </a:stretch>
        </p:blipFill>
        <p:spPr bwMode="auto">
          <a:xfrm flipH="1">
            <a:off x="5216323" y="3140694"/>
            <a:ext cx="2777925" cy="2913336"/>
          </a:xfrm>
          <a:prstGeom prst="rect">
            <a:avLst/>
          </a:prstGeom>
          <a:noFill/>
          <a:ln w="9525">
            <a:noFill/>
            <a:miter lim="800000"/>
            <a:headEnd/>
            <a:tailEnd/>
          </a:ln>
        </p:spPr>
      </p:pic>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50" y="2365938"/>
            <a:ext cx="3687763"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2514600"/>
            <a:ext cx="3276600" cy="3539430"/>
          </a:xfrm>
          <a:prstGeom prst="rect">
            <a:avLst/>
          </a:prstGeom>
        </p:spPr>
        <p:txBody>
          <a:bodyPr wrap="square">
            <a:spAutoFit/>
          </a:bodyPr>
          <a:lstStyle/>
          <a:p>
            <a:pPr lvl="0"/>
            <a:r>
              <a:rPr lang="en-US" sz="2400" dirty="0">
                <a:solidFill>
                  <a:prstClr val="black"/>
                </a:solidFill>
              </a:rPr>
              <a:t>Find the </a:t>
            </a:r>
            <a:r>
              <a:rPr lang="en-US" sz="2400" b="1" dirty="0">
                <a:solidFill>
                  <a:prstClr val="black"/>
                </a:solidFill>
              </a:rPr>
              <a:t>main features </a:t>
            </a:r>
            <a:r>
              <a:rPr lang="en-US" sz="2400" dirty="0">
                <a:solidFill>
                  <a:prstClr val="black"/>
                </a:solidFill>
              </a:rPr>
              <a:t>of the graph. </a:t>
            </a:r>
            <a:endParaRPr lang="en-US" sz="2400" dirty="0" smtClean="0">
              <a:solidFill>
                <a:prstClr val="black"/>
              </a:solidFill>
            </a:endParaRPr>
          </a:p>
          <a:p>
            <a:pPr lvl="0"/>
            <a:endParaRPr lang="en-US" sz="1600" dirty="0">
              <a:solidFill>
                <a:prstClr val="black"/>
              </a:solidFill>
            </a:endParaRPr>
          </a:p>
          <a:p>
            <a:pPr marL="342900" lvl="0" indent="-342900"/>
            <a:r>
              <a:rPr lang="en-US" sz="600" dirty="0">
                <a:solidFill>
                  <a:prstClr val="black"/>
                </a:solidFill>
              </a:rPr>
              <a:t>     </a:t>
            </a:r>
            <a:endParaRPr lang="en-US" sz="400" i="1" dirty="0">
              <a:solidFill>
                <a:prstClr val="black"/>
              </a:solidFill>
            </a:endParaRPr>
          </a:p>
          <a:p>
            <a:pPr marL="457200" lvl="0" indent="-457200">
              <a:buFont typeface="Wingdings" pitchFamily="2" charset="2"/>
              <a:buChar char="ü"/>
            </a:pPr>
            <a:r>
              <a:rPr lang="en-US" i="1" dirty="0" smtClean="0">
                <a:solidFill>
                  <a:prstClr val="black"/>
                </a:solidFill>
              </a:rPr>
              <a:t>What </a:t>
            </a:r>
            <a:r>
              <a:rPr lang="en-US" i="1" dirty="0">
                <a:solidFill>
                  <a:prstClr val="black"/>
                </a:solidFill>
              </a:rPr>
              <a:t>is happening?</a:t>
            </a:r>
          </a:p>
          <a:p>
            <a:pPr marL="342900" lvl="0" indent="-342900">
              <a:buFont typeface="Wingdings" pitchFamily="2" charset="2"/>
              <a:buChar char="ü"/>
            </a:pPr>
            <a:r>
              <a:rPr lang="en-US" i="1" dirty="0">
                <a:solidFill>
                  <a:prstClr val="black"/>
                </a:solidFill>
              </a:rPr>
              <a:t>  </a:t>
            </a:r>
            <a:r>
              <a:rPr lang="en-US" i="1" dirty="0" smtClean="0">
                <a:solidFill>
                  <a:prstClr val="black"/>
                </a:solidFill>
              </a:rPr>
              <a:t>What </a:t>
            </a:r>
            <a:r>
              <a:rPr lang="en-US" i="1" dirty="0">
                <a:solidFill>
                  <a:prstClr val="black"/>
                </a:solidFill>
              </a:rPr>
              <a:t>are the biggest </a:t>
            </a:r>
            <a:r>
              <a:rPr lang="en-US" i="1" dirty="0" smtClean="0">
                <a:solidFill>
                  <a:prstClr val="black"/>
                </a:solidFill>
              </a:rPr>
              <a:t> </a:t>
            </a:r>
            <a:r>
              <a:rPr lang="en-US" i="1" dirty="0">
                <a:solidFill>
                  <a:prstClr val="black"/>
                </a:solidFill>
              </a:rPr>
              <a:t>  </a:t>
            </a:r>
            <a:r>
              <a:rPr lang="en-US" i="1" dirty="0" smtClean="0">
                <a:solidFill>
                  <a:prstClr val="black"/>
                </a:solidFill>
              </a:rPr>
              <a:t>    </a:t>
            </a:r>
          </a:p>
          <a:p>
            <a:pPr lvl="0"/>
            <a:r>
              <a:rPr lang="en-US" i="1" dirty="0" smtClean="0">
                <a:solidFill>
                  <a:prstClr val="black"/>
                </a:solidFill>
              </a:rPr>
              <a:t>        numbers</a:t>
            </a:r>
            <a:r>
              <a:rPr lang="en-US" i="1" dirty="0">
                <a:solidFill>
                  <a:prstClr val="black"/>
                </a:solidFill>
              </a:rPr>
              <a:t>?</a:t>
            </a:r>
          </a:p>
          <a:p>
            <a:pPr marL="342900" lvl="0" indent="-342900">
              <a:buFont typeface="Wingdings" pitchFamily="2" charset="2"/>
              <a:buChar char="ü"/>
            </a:pPr>
            <a:r>
              <a:rPr lang="en-US" i="1" dirty="0">
                <a:solidFill>
                  <a:prstClr val="black"/>
                </a:solidFill>
              </a:rPr>
              <a:t>  </a:t>
            </a:r>
            <a:r>
              <a:rPr lang="en-US" i="1" dirty="0" smtClean="0">
                <a:solidFill>
                  <a:prstClr val="black"/>
                </a:solidFill>
              </a:rPr>
              <a:t>What </a:t>
            </a:r>
            <a:r>
              <a:rPr lang="en-US" i="1" dirty="0">
                <a:solidFill>
                  <a:prstClr val="black"/>
                </a:solidFill>
              </a:rPr>
              <a:t>are the biggest </a:t>
            </a:r>
            <a:r>
              <a:rPr lang="en-US" i="1" dirty="0" smtClean="0">
                <a:solidFill>
                  <a:prstClr val="black"/>
                </a:solidFill>
              </a:rPr>
              <a:t> </a:t>
            </a:r>
            <a:r>
              <a:rPr lang="en-US" i="1" dirty="0">
                <a:solidFill>
                  <a:prstClr val="black"/>
                </a:solidFill>
              </a:rPr>
              <a:t> </a:t>
            </a:r>
            <a:endParaRPr lang="en-US" i="1" dirty="0" smtClean="0">
              <a:solidFill>
                <a:prstClr val="black"/>
              </a:solidFill>
            </a:endParaRPr>
          </a:p>
          <a:p>
            <a:pPr lvl="0"/>
            <a:r>
              <a:rPr lang="en-US" i="1" dirty="0" smtClean="0">
                <a:solidFill>
                  <a:prstClr val="black"/>
                </a:solidFill>
              </a:rPr>
              <a:t>       changes?      </a:t>
            </a:r>
            <a:endParaRPr lang="en-US" i="1" dirty="0">
              <a:solidFill>
                <a:prstClr val="black"/>
              </a:solidFill>
            </a:endParaRPr>
          </a:p>
          <a:p>
            <a:pPr marL="342900" lvl="0" indent="-342900">
              <a:buFont typeface="Wingdings" pitchFamily="2" charset="2"/>
              <a:buChar char="ü"/>
            </a:pPr>
            <a:r>
              <a:rPr lang="en-US" i="1" dirty="0">
                <a:solidFill>
                  <a:prstClr val="black"/>
                </a:solidFill>
              </a:rPr>
              <a:t>  </a:t>
            </a:r>
            <a:r>
              <a:rPr lang="en-US" i="1" dirty="0" smtClean="0">
                <a:solidFill>
                  <a:prstClr val="black"/>
                </a:solidFill>
              </a:rPr>
              <a:t>What </a:t>
            </a:r>
            <a:r>
              <a:rPr lang="en-US" i="1" dirty="0">
                <a:solidFill>
                  <a:prstClr val="black"/>
                </a:solidFill>
              </a:rPr>
              <a:t>are the trends?</a:t>
            </a:r>
          </a:p>
          <a:p>
            <a:pPr marL="342900" lvl="0" indent="-342900">
              <a:buFont typeface="Wingdings" pitchFamily="2" charset="2"/>
              <a:buChar char="ü"/>
            </a:pPr>
            <a:r>
              <a:rPr lang="en-US" i="1" dirty="0">
                <a:solidFill>
                  <a:prstClr val="black"/>
                </a:solidFill>
              </a:rPr>
              <a:t>  </a:t>
            </a:r>
            <a:r>
              <a:rPr lang="en-US" i="1" dirty="0" smtClean="0">
                <a:solidFill>
                  <a:prstClr val="black"/>
                </a:solidFill>
              </a:rPr>
              <a:t>What </a:t>
            </a:r>
            <a:r>
              <a:rPr lang="en-US" i="1" dirty="0">
                <a:solidFill>
                  <a:prstClr val="black"/>
                </a:solidFill>
              </a:rPr>
              <a:t>are the high </a:t>
            </a:r>
            <a:r>
              <a:rPr lang="en-US" i="1" dirty="0" smtClean="0">
                <a:solidFill>
                  <a:prstClr val="black"/>
                </a:solidFill>
              </a:rPr>
              <a:t>and         </a:t>
            </a:r>
          </a:p>
          <a:p>
            <a:pPr lvl="0"/>
            <a:r>
              <a:rPr lang="en-US" i="1" dirty="0" smtClean="0">
                <a:solidFill>
                  <a:prstClr val="black"/>
                </a:solidFill>
              </a:rPr>
              <a:t>        low </a:t>
            </a:r>
            <a:r>
              <a:rPr lang="en-US" i="1" dirty="0">
                <a:solidFill>
                  <a:prstClr val="black"/>
                </a:solidFill>
              </a:rPr>
              <a:t>points, averages</a:t>
            </a:r>
            <a:r>
              <a:rPr lang="en-US" sz="2000" dirty="0">
                <a:solidFill>
                  <a:prstClr val="black"/>
                </a:solidFill>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197TGp_news_L_ani">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blipFill dpi="0" rotWithShape="1">
          <a:blip xmlns:r="http://schemas.openxmlformats.org/officeDocument/2006/relationships" r:embed="rId1"/>
          <a:srcRect/>
          <a:stretch>
            <a:fillRect r="-6673"/>
          </a:stretch>
        </a:blipFill>
        <a:ln w="19050" algn="ctr">
          <a:solidFill>
            <a:srgbClr val="EAEAEA"/>
          </a:solidFill>
          <a:miter lim="800000"/>
          <a:headEnd/>
          <a:tailEnd/>
        </a:ln>
        <a:effectLst/>
      </a:spPr>
      <a:bodyPr wrap="none" anchor="ctr"/>
      <a:lstStyle>
        <a:defPPr>
          <a:defRPr/>
        </a:defPPr>
      </a:lstStyle>
    </a:spDef>
  </a:objectDefaults>
  <a:extraClrSchemeLst>
    <a:extraClrScheme>
      <a:clrScheme name="Office Theme 1">
        <a:dk1>
          <a:srgbClr val="000000"/>
        </a:dk1>
        <a:lt1>
          <a:srgbClr val="FFFFFF"/>
        </a:lt1>
        <a:dk2>
          <a:srgbClr val="166F8E"/>
        </a:dk2>
        <a:lt2>
          <a:srgbClr val="DDDDDD"/>
        </a:lt2>
        <a:accent1>
          <a:srgbClr val="56ACCA"/>
        </a:accent1>
        <a:accent2>
          <a:srgbClr val="7E87C8"/>
        </a:accent2>
        <a:accent3>
          <a:srgbClr val="FFFFFF"/>
        </a:accent3>
        <a:accent4>
          <a:srgbClr val="000000"/>
        </a:accent4>
        <a:accent5>
          <a:srgbClr val="B4D2E1"/>
        </a:accent5>
        <a:accent6>
          <a:srgbClr val="727AB5"/>
        </a:accent6>
        <a:hlink>
          <a:srgbClr val="59AF9F"/>
        </a:hlink>
        <a:folHlink>
          <a:srgbClr val="8BA65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755676"/>
        </a:dk2>
        <a:lt2>
          <a:srgbClr val="DDDDDD"/>
        </a:lt2>
        <a:accent1>
          <a:srgbClr val="D29442"/>
        </a:accent1>
        <a:accent2>
          <a:srgbClr val="A46BAD"/>
        </a:accent2>
        <a:accent3>
          <a:srgbClr val="FFFFFF"/>
        </a:accent3>
        <a:accent4>
          <a:srgbClr val="000000"/>
        </a:accent4>
        <a:accent5>
          <a:srgbClr val="E5C8B0"/>
        </a:accent5>
        <a:accent6>
          <a:srgbClr val="94609C"/>
        </a:accent6>
        <a:hlink>
          <a:srgbClr val="BC6C6C"/>
        </a:hlink>
        <a:folHlink>
          <a:srgbClr val="7B8AB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07454"/>
        </a:dk2>
        <a:lt2>
          <a:srgbClr val="DDDDDD"/>
        </a:lt2>
        <a:accent1>
          <a:srgbClr val="59AB9D"/>
        </a:accent1>
        <a:accent2>
          <a:srgbClr val="AFAB61"/>
        </a:accent2>
        <a:accent3>
          <a:srgbClr val="FFFFFF"/>
        </a:accent3>
        <a:accent4>
          <a:srgbClr val="000000"/>
        </a:accent4>
        <a:accent5>
          <a:srgbClr val="B5D2CC"/>
        </a:accent5>
        <a:accent6>
          <a:srgbClr val="9E9B57"/>
        </a:accent6>
        <a:hlink>
          <a:srgbClr val="7FA45A"/>
        </a:hlink>
        <a:folHlink>
          <a:srgbClr val="BA8A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1197TGp_news_L_ani</Template>
  <TotalTime>3645</TotalTime>
  <Words>1242</Words>
  <Application>Microsoft Office PowerPoint</Application>
  <PresentationFormat>On-screen Show (4:3)</PresentationFormat>
  <Paragraphs>205</Paragraphs>
  <Slides>19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1197TGp_news_L_ani</vt:lpstr>
      <vt:lpstr>Chart</vt:lpstr>
      <vt:lpstr>IELTS Preparation  Writing Task 1</vt:lpstr>
      <vt:lpstr>What is IELTS?</vt:lpstr>
      <vt:lpstr>Writing Tasks</vt:lpstr>
      <vt:lpstr>Writing Task 1</vt:lpstr>
      <vt:lpstr>Want a High Score?</vt:lpstr>
      <vt:lpstr>Writing Task 1</vt:lpstr>
      <vt:lpstr>Let’s Begin!</vt:lpstr>
      <vt:lpstr>Getting the MAIN IDEA</vt:lpstr>
      <vt:lpstr>Getting the MAIN IDEA</vt:lpstr>
      <vt:lpstr>Getting the MAIN IDEA</vt:lpstr>
      <vt:lpstr>Vocabulary </vt:lpstr>
      <vt:lpstr>Getting the MAIN IDEA</vt:lpstr>
      <vt:lpstr>GROUPING Information</vt:lpstr>
      <vt:lpstr>GROUPING Information</vt:lpstr>
      <vt:lpstr>GROUPING Information</vt:lpstr>
      <vt:lpstr>Vocabulary </vt:lpstr>
      <vt:lpstr>Vocabulary </vt:lpstr>
      <vt:lpstr>Vocabulary</vt:lpstr>
      <vt:lpstr>IELTS Preparation Writing Task 1  Good Luck!</vt:lpstr>
    </vt:vector>
  </TitlesOfParts>
  <Company>The 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Dianne</dc:creator>
  <cp:lastModifiedBy>dclair</cp:lastModifiedBy>
  <cp:revision>34</cp:revision>
  <dcterms:created xsi:type="dcterms:W3CDTF">2012-06-16T20:38:56Z</dcterms:created>
  <dcterms:modified xsi:type="dcterms:W3CDTF">2012-12-02T04:44:11Z</dcterms:modified>
</cp:coreProperties>
</file>