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9" r:id="rId4"/>
    <p:sldId id="265" r:id="rId5"/>
    <p:sldId id="260" r:id="rId6"/>
    <p:sldId id="263" r:id="rId7"/>
    <p:sldId id="264" r:id="rId8"/>
    <p:sldId id="262" r:id="rId9"/>
    <p:sldId id="261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90" d="100"/>
          <a:sy n="90" d="100"/>
        </p:scale>
        <p:origin x="-126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2016/8/19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8669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4112" y="893638"/>
            <a:ext cx="7398328" cy="1828655"/>
          </a:xfrm>
        </p:spPr>
        <p:txBody>
          <a:bodyPr anchor="b">
            <a:normAutofit/>
          </a:bodyPr>
          <a:lstStyle>
            <a:lvl1pPr algn="ctr">
              <a:defRPr sz="340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4112" y="2729076"/>
            <a:ext cx="7398328" cy="533544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D4CB8-68CE-40B0-8998-15CB525B9A33}" type="datetimeFigureOut">
              <a:rPr lang="zh-CN" altLang="en-US" smtClean="0"/>
              <a:t>2016/8/19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C18F5-195F-47A6-A6F4-5001AA3C7FB9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7600" y="408675"/>
            <a:ext cx="10516800" cy="5065533"/>
          </a:xfrm>
        </p:spPr>
        <p:txBody>
          <a:bodyPr/>
          <a:lstStyle>
            <a:lvl1pPr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defRPr sz="2000"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>
              <a:defRPr sz="1800"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>
              <a:defRPr sz="1800"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>
              <a:defRPr sz="1800"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F5ED-D19D-4097-92A9-D6092B3D6E68}" type="datetimeFigureOut">
              <a:rPr lang="zh-CN" altLang="en-US" smtClean="0"/>
              <a:t>2016/8/19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EAA2-D029-4D23-B6D5-DE004B8B3ED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D4CB8-68CE-40B0-8998-15CB525B9A33}" type="datetimeFigureOut">
              <a:rPr lang="zh-CN" altLang="en-US" smtClean="0"/>
              <a:t>2016/8/19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C18F5-195F-47A6-A6F4-5001AA3C7FB9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0" y="2366093"/>
            <a:ext cx="6485660" cy="1033614"/>
          </a:xfrm>
        </p:spPr>
        <p:txBody>
          <a:bodyPr anchor="b">
            <a:normAutofit/>
          </a:bodyPr>
          <a:lstStyle>
            <a:lvl1pPr>
              <a:spcBef>
                <a:spcPts val="1000"/>
              </a:spcBef>
              <a:defRPr sz="280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4951" y="3437807"/>
            <a:ext cx="6485660" cy="81381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D4CB8-68CE-40B0-8998-15CB525B9A33}" type="datetimeFigureOut">
              <a:rPr lang="zh-CN" altLang="en-US" smtClean="0"/>
              <a:t>2016/8/19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C18F5-195F-47A6-A6F4-5001AA3C7FB9}" type="slidenum">
              <a:rPr lang="zh-CN" altLang="en-US" smtClean="0"/>
              <a:t>‹#›</a:t>
            </a:fld>
            <a:endParaRPr lang="en-US"/>
          </a:p>
        </p:txBody>
      </p:sp>
      <p:sp>
        <p:nvSpPr>
          <p:cNvPr id="11" name="椭圆 14"/>
          <p:cNvSpPr>
            <a:spLocks noChangeArrowheads="1"/>
          </p:cNvSpPr>
          <p:nvPr/>
        </p:nvSpPr>
        <p:spPr bwMode="auto">
          <a:xfrm>
            <a:off x="2851150" y="2915519"/>
            <a:ext cx="1042988" cy="1044575"/>
          </a:xfrm>
          <a:prstGeom prst="ellipse">
            <a:avLst/>
          </a:prstGeom>
          <a:solidFill>
            <a:schemeClr val="tx1"/>
          </a:solidFill>
          <a:ln w="25400" cmpd="sng">
            <a:solidFill>
              <a:srgbClr val="BB9403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000000"/>
              </a:solidFill>
              <a:ea typeface="黑体" panose="02010609060101010101" pitchFamily="49" charset="-122"/>
            </a:endParaRPr>
          </a:p>
        </p:txBody>
      </p:sp>
      <p:sp>
        <p:nvSpPr>
          <p:cNvPr id="12" name="椭圆 15"/>
          <p:cNvSpPr>
            <a:spLocks noChangeArrowheads="1"/>
          </p:cNvSpPr>
          <p:nvPr/>
        </p:nvSpPr>
        <p:spPr bwMode="auto">
          <a:xfrm>
            <a:off x="2940050" y="3006006"/>
            <a:ext cx="865188" cy="8636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9pPr>
          </a:lstStyle>
          <a:p>
            <a:pPr algn="ctr" eaLnBrk="1" hangingPunct="1"/>
            <a:endParaRPr lang="zh-CN" altLang="en-US" sz="4400" b="1" dirty="0">
              <a:solidFill>
                <a:srgbClr val="FFFFFF"/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365125"/>
            <a:ext cx="9982200" cy="7794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339850"/>
            <a:ext cx="4739987" cy="4126454"/>
          </a:xfrm>
        </p:spPr>
        <p:txBody>
          <a:bodyPr/>
          <a:lstStyle>
            <a:lvl1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7113" y="1339850"/>
            <a:ext cx="4739987" cy="4126454"/>
          </a:xfrm>
        </p:spPr>
        <p:txBody>
          <a:bodyPr/>
          <a:lstStyle>
            <a:lvl1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D4CB8-68CE-40B0-8998-15CB525B9A33}" type="datetimeFigureOut">
              <a:rPr lang="zh-CN" altLang="en-US" smtClean="0"/>
              <a:t>2016/8/19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C18F5-195F-47A6-A6F4-5001AA3C7FB9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634619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108139"/>
            <a:ext cx="5157787" cy="657225"/>
          </a:xfrm>
        </p:spPr>
        <p:txBody>
          <a:bodyPr anchor="b"/>
          <a:lstStyle>
            <a:lvl1pPr marL="0" indent="0">
              <a:buNone/>
              <a:defRPr sz="24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846707"/>
            <a:ext cx="5157787" cy="3603117"/>
          </a:xfrm>
        </p:spPr>
        <p:txBody>
          <a:bodyPr/>
          <a:lstStyle>
            <a:lvl1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108139"/>
            <a:ext cx="5183188" cy="657225"/>
          </a:xfrm>
        </p:spPr>
        <p:txBody>
          <a:bodyPr anchor="b"/>
          <a:lstStyle>
            <a:lvl1pPr marL="0" indent="0">
              <a:buNone/>
              <a:defRPr sz="24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846707"/>
            <a:ext cx="5183188" cy="3603117"/>
          </a:xfrm>
        </p:spPr>
        <p:txBody>
          <a:bodyPr/>
          <a:lstStyle>
            <a:lvl1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D4CB8-68CE-40B0-8998-15CB525B9A33}" type="datetimeFigureOut">
              <a:rPr lang="zh-CN" altLang="en-US" smtClean="0"/>
              <a:t>2016/8/19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C18F5-195F-47A6-A6F4-5001AA3C7FB9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D4CB8-68CE-40B0-8998-15CB525B9A33}" type="datetimeFigureOut">
              <a:rPr lang="zh-CN" altLang="en-US" smtClean="0"/>
              <a:t>2016/8/19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C18F5-195F-47A6-A6F4-5001AA3C7FB9}" type="slidenum">
              <a:rPr lang="zh-CN" altLang="en-US" smtClean="0"/>
              <a:t>‹#›</a:t>
            </a:fld>
            <a:endParaRPr lang="en-US"/>
          </a:p>
        </p:txBody>
      </p:sp>
      <p:sp>
        <p:nvSpPr>
          <p:cNvPr id="8" name="任意多边形 6"/>
          <p:cNvSpPr/>
          <p:nvPr/>
        </p:nvSpPr>
        <p:spPr bwMode="auto">
          <a:xfrm rot="19073518">
            <a:off x="4494213" y="1292658"/>
            <a:ext cx="3360737" cy="4294187"/>
          </a:xfrm>
          <a:custGeom>
            <a:avLst/>
            <a:gdLst>
              <a:gd name="T0" fmla="*/ 2806420 w 3359925"/>
              <a:gd name="T1" fmla="*/ 433639 h 4294428"/>
              <a:gd name="T2" fmla="*/ 2926287 w 3359925"/>
              <a:gd name="T3" fmla="*/ 2806421 h 4294428"/>
              <a:gd name="T4" fmla="*/ 2238926 w 3359925"/>
              <a:gd name="T5" fmla="*/ 3264536 h 4294428"/>
              <a:gd name="T6" fmla="*/ 2110490 w 3359925"/>
              <a:gd name="T7" fmla="*/ 3302855 h 4294428"/>
              <a:gd name="T8" fmla="*/ 2110489 w 3359925"/>
              <a:gd name="T9" fmla="*/ 3957010 h 4294428"/>
              <a:gd name="T10" fmla="*/ 1773071 w 3359925"/>
              <a:gd name="T11" fmla="*/ 4294428 h 4294428"/>
              <a:gd name="T12" fmla="*/ 1773072 w 3359925"/>
              <a:gd name="T13" fmla="*/ 4294427 h 4294428"/>
              <a:gd name="T14" fmla="*/ 1435654 w 3359925"/>
              <a:gd name="T15" fmla="*/ 3957009 h 4294428"/>
              <a:gd name="T16" fmla="*/ 1435654 w 3359925"/>
              <a:gd name="T17" fmla="*/ 3341898 h 4294428"/>
              <a:gd name="T18" fmla="*/ 1283535 w 3359925"/>
              <a:gd name="T19" fmla="*/ 3312800 h 4294428"/>
              <a:gd name="T20" fmla="*/ 553505 w 3359925"/>
              <a:gd name="T21" fmla="*/ 2926288 h 4294428"/>
              <a:gd name="T22" fmla="*/ 433638 w 3359925"/>
              <a:gd name="T23" fmla="*/ 553506 h 4294428"/>
              <a:gd name="T24" fmla="*/ 2806420 w 3359925"/>
              <a:gd name="T25" fmla="*/ 433639 h 42944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59925" h="4294428">
                <a:moveTo>
                  <a:pt x="2806420" y="433639"/>
                </a:moveTo>
                <a:cubicBezTo>
                  <a:pt x="3494746" y="1055764"/>
                  <a:pt x="3548413" y="2118095"/>
                  <a:pt x="2926287" y="2806421"/>
                </a:cubicBezTo>
                <a:cubicBezTo>
                  <a:pt x="2731873" y="3021523"/>
                  <a:pt x="2494470" y="3174647"/>
                  <a:pt x="2238926" y="3264536"/>
                </a:cubicBezTo>
                <a:lnTo>
                  <a:pt x="2110490" y="3302855"/>
                </a:lnTo>
                <a:lnTo>
                  <a:pt x="2110489" y="3957010"/>
                </a:lnTo>
                <a:cubicBezTo>
                  <a:pt x="2110489" y="4143361"/>
                  <a:pt x="1959422" y="4294428"/>
                  <a:pt x="1773071" y="4294428"/>
                </a:cubicBezTo>
                <a:lnTo>
                  <a:pt x="1773072" y="4294427"/>
                </a:lnTo>
                <a:cubicBezTo>
                  <a:pt x="1586721" y="4294427"/>
                  <a:pt x="1435654" y="4143360"/>
                  <a:pt x="1435654" y="3957009"/>
                </a:cubicBezTo>
                <a:lnTo>
                  <a:pt x="1435654" y="3341898"/>
                </a:lnTo>
                <a:lnTo>
                  <a:pt x="1283535" y="3312800"/>
                </a:lnTo>
                <a:cubicBezTo>
                  <a:pt x="1020233" y="3249121"/>
                  <a:pt x="768607" y="3120702"/>
                  <a:pt x="553505" y="2926288"/>
                </a:cubicBezTo>
                <a:cubicBezTo>
                  <a:pt x="-134821" y="2304163"/>
                  <a:pt x="-188488" y="1241832"/>
                  <a:pt x="433638" y="553506"/>
                </a:cubicBezTo>
                <a:cubicBezTo>
                  <a:pt x="1055763" y="-134821"/>
                  <a:pt x="2118094" y="-188487"/>
                  <a:pt x="2806420" y="4336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" name="椭圆 1"/>
          <p:cNvSpPr>
            <a:spLocks noChangeArrowheads="1"/>
          </p:cNvSpPr>
          <p:nvPr/>
        </p:nvSpPr>
        <p:spPr bwMode="auto">
          <a:xfrm>
            <a:off x="4337050" y="1546658"/>
            <a:ext cx="3038475" cy="3036887"/>
          </a:xfrm>
          <a:prstGeom prst="ellipse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ea typeface="黑体" panose="02010609060101010101" pitchFamily="49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69363" y="2556378"/>
            <a:ext cx="3173847" cy="997312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D4CB8-68CE-40B0-8998-15CB525B9A33}" type="datetimeFigureOut">
              <a:rPr lang="zh-CN" altLang="en-US" smtClean="0"/>
              <a:t>2016/8/19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C18F5-195F-47A6-A6F4-5001AA3C7FB9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56736"/>
            <a:ext cx="416520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356936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D4CB8-68CE-40B0-8998-15CB525B9A33}" type="datetimeFigureOut">
              <a:rPr lang="zh-CN" altLang="en-US" smtClean="0"/>
              <a:t>2016/8/19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C18F5-195F-47A6-A6F4-5001AA3C7FB9}" type="slidenum">
              <a:rPr lang="zh-CN" altLang="en-US" smtClean="0"/>
              <a:t>‹#›</a:t>
            </a:fld>
            <a:endParaRPr 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3"/>
          </p:nvPr>
        </p:nvSpPr>
        <p:spPr>
          <a:xfrm>
            <a:off x="5030016" y="767703"/>
            <a:ext cx="5478349" cy="5400821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09642" y="365125"/>
            <a:ext cx="1378526" cy="5811838"/>
          </a:xfrm>
        </p:spPr>
        <p:txBody>
          <a:bodyPr vert="eaVert"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183880" cy="5811838"/>
          </a:xfrm>
        </p:spPr>
        <p:txBody>
          <a:bodyPr vert="eaVert"/>
          <a:lstStyle>
            <a:lvl1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8742D-DD00-480F-9FEC-6825F04A0DA6}" type="datetimeFigureOut">
              <a:rPr lang="zh-CN" altLang="en-US" smtClean="0"/>
              <a:t>2016/8/19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55E5-AF41-4094-AA58-F48A82D982AF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7794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326833"/>
            <a:ext cx="10515600" cy="4129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D4CB8-68CE-40B0-8998-15CB525B9A33}" type="datetimeFigureOut">
              <a:rPr lang="zh-CN" altLang="en-US" smtClean="0"/>
              <a:t>2016/8/19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C18F5-195F-47A6-A6F4-5001AA3C7FB9}" type="slidenum">
              <a:rPr lang="zh-CN" altLang="en-US" smtClean="0"/>
              <a:t>‹#›</a:t>
            </a:fld>
            <a:endParaRPr 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074" y="5492988"/>
            <a:ext cx="1087124" cy="130945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16000"/>
              </a:prst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-36773" y="2841183"/>
            <a:ext cx="7398328" cy="1828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</a:lstStyle>
          <a:p>
            <a:r>
              <a:rPr lang="en-US" altLang="zh-CN" sz="4800" dirty="0">
                <a:latin typeface="Stencil Std" panose="04020904080802020404" charset="0"/>
                <a:ea typeface="+mj-ea"/>
              </a:rPr>
              <a:t>John Steinbeck</a:t>
            </a:r>
          </a:p>
        </p:txBody>
      </p:sp>
      <p:sp>
        <p:nvSpPr>
          <p:cNvPr id="4099" name="副标题 2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-1179773" y="4602961"/>
            <a:ext cx="7398328" cy="533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kern="120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+mn-lt"/>
                <a:ea typeface="+mn-ea"/>
              </a:rPr>
              <a:t>By: Sam, Anni,Truman, Alex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>
                <a:latin typeface="Stencil Std" panose="04020904080802020404" charset="0"/>
              </a:rPr>
              <a:t>John Steinbeck</a:t>
            </a:r>
            <a:endParaRPr lang="en-US" altLang="zh-CN">
              <a:latin typeface="Stencil Std" panose="04020904080802020404" charset="0"/>
            </a:endParaRPr>
          </a:p>
        </p:txBody>
      </p:sp>
      <p:pic>
        <p:nvPicPr>
          <p:cNvPr id="4" name="内容占位符 3" descr="Steinbeck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32230"/>
            <a:ext cx="4451350" cy="330454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205855" y="1332230"/>
            <a:ext cx="5284470" cy="3901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/>
              <a:t>Was born on February 27, 1902, in Salinas, California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32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/>
              <a:t>An American author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32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/>
              <a:t>Nobel Prize in Literature and the Pulitzer Prize</a:t>
            </a:r>
          </a:p>
          <a:p>
            <a:endParaRPr lang="en-US" altLang="zh-CN" sz="2800"/>
          </a:p>
          <a:p>
            <a:endParaRPr lang="en-US" altLang="zh-C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Stencil Std" panose="04020904080802020404" charset="0"/>
                <a:sym typeface="+mn-ea"/>
              </a:rPr>
              <a:t>Aspects influenced Steinbeck's works</a:t>
            </a:r>
          </a:p>
        </p:txBody>
      </p:sp>
      <p:pic>
        <p:nvPicPr>
          <p:cNvPr id="5" name="内容占位符 4" descr="小孩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235" y="2182495"/>
            <a:ext cx="2324100" cy="302069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713355" y="1700530"/>
            <a:ext cx="6727825" cy="420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Arial" panose="020B0604020202020204" pitchFamily="34" charset="0"/>
              <a:buNone/>
            </a:pPr>
            <a:endParaRPr lang="en-US" altLang="zh-CN"/>
          </a:p>
          <a:p>
            <a:pPr indent="0">
              <a:buFont typeface="Arial" panose="020B0604020202020204" pitchFamily="34" charset="0"/>
              <a:buNone/>
            </a:pPr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/>
              <a:t>Salinas                                 East of Eden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/>
              <a:t>Pony                                    The Red Pony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/>
              <a:t>The Death of Arthur                          Tortilla Flat</a:t>
            </a:r>
          </a:p>
          <a:p>
            <a:endParaRPr lang="en-US" altLang="zh-CN" sz="2000"/>
          </a:p>
          <a:p>
            <a:endParaRPr lang="en-US" altLang="zh-CN" sz="2000"/>
          </a:p>
          <a:p>
            <a:endParaRPr lang="en-US" altLang="zh-CN"/>
          </a:p>
        </p:txBody>
      </p:sp>
      <p:cxnSp>
        <p:nvCxnSpPr>
          <p:cNvPr id="7" name="直接箭头连接符 6"/>
          <p:cNvCxnSpPr/>
          <p:nvPr/>
        </p:nvCxnSpPr>
        <p:spPr>
          <a:xfrm flipV="1">
            <a:off x="4558665" y="2446655"/>
            <a:ext cx="1964055" cy="26035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 flipV="1">
            <a:off x="4156075" y="3408045"/>
            <a:ext cx="2152650" cy="42545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V="1">
            <a:off x="6120130" y="4409440"/>
            <a:ext cx="1425575" cy="17145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1180" y="2146935"/>
            <a:ext cx="2431415" cy="30911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Stencil Std" panose="04020904080802020404" charset="0"/>
              </a:rPr>
              <a:t>Family Background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  <a:p>
            <a:r>
              <a:rPr lang="zh-CN" altLang="en-US"/>
              <a:t>John Steinbeck’s father was a bookkeeper.</a:t>
            </a:r>
          </a:p>
          <a:p>
            <a:pPr marL="0" indent="0">
              <a:buNone/>
            </a:pPr>
            <a:endParaRPr lang="zh-CN" altLang="en-US"/>
          </a:p>
          <a:p>
            <a:r>
              <a:rPr lang="zh-CN" altLang="en-US"/>
              <a:t>His mother was a school teacher and obsessed in arts. Therefore, he got a love of literature.</a:t>
            </a:r>
          </a:p>
          <a:p>
            <a:pPr marL="0" indent="0">
              <a:buNone/>
            </a:pPr>
            <a:endParaRPr lang="zh-CN" altLang="en-US"/>
          </a:p>
          <a:p>
            <a:r>
              <a:rPr lang="zh-CN" altLang="en-US"/>
              <a:t>He had a happy childhood life, growing up with his three young sisters.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>
                <a:latin typeface="Stencil Std" panose="04020904080802020404" charset="0"/>
              </a:rPr>
              <a:t>Nobel price in literature </a:t>
            </a:r>
            <a:r>
              <a:rPr lang="en-US" altLang="zh-CN"/>
              <a:t/>
            </a:r>
            <a:br>
              <a:rPr lang="en-US" altLang="zh-CN"/>
            </a:b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5770" y="1967548"/>
            <a:ext cx="10515600" cy="4129579"/>
          </a:xfrm>
        </p:spPr>
        <p:txBody>
          <a:bodyPr/>
          <a:lstStyle/>
          <a:p>
            <a:r>
              <a:rPr lang="en-US" altLang="zh-CN"/>
              <a:t>Awarded in 1962 to John Steinbeck</a:t>
            </a:r>
          </a:p>
          <a:p>
            <a:pPr marL="0" indent="0">
              <a:buNone/>
            </a:pPr>
            <a:endParaRPr lang="en-US" altLang="zh-CN"/>
          </a:p>
          <a:p>
            <a:r>
              <a:rPr lang="en-US" altLang="zh-CN"/>
              <a:t>Realistic and Imaginative writings</a:t>
            </a:r>
          </a:p>
          <a:p>
            <a:pPr marL="0" indent="0">
              <a:buNone/>
            </a:pPr>
            <a:endParaRPr lang="en-US" altLang="zh-CN"/>
          </a:p>
          <a:p>
            <a:r>
              <a:rPr lang="en-US" altLang="zh-CN"/>
              <a:t>Keen social perception</a:t>
            </a:r>
          </a:p>
          <a:p>
            <a:pPr marL="0" indent="0">
              <a:buNone/>
            </a:pPr>
            <a:endParaRPr lang="en-US" altLang="zh-CN"/>
          </a:p>
          <a:p>
            <a:r>
              <a:rPr lang="en-US" altLang="zh-CN"/>
              <a:t>Sympathetic humour</a:t>
            </a:r>
          </a:p>
        </p:txBody>
      </p:sp>
      <p:pic>
        <p:nvPicPr>
          <p:cNvPr id="4" name="图片 3" descr="1954h2-1-600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6980" y="469265"/>
            <a:ext cx="5627370" cy="2860675"/>
          </a:xfrm>
          <a:prstGeom prst="rect">
            <a:avLst/>
          </a:prstGeom>
        </p:spPr>
      </p:pic>
      <p:pic>
        <p:nvPicPr>
          <p:cNvPr id="5" name="图片 4" descr="下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5065" y="3491230"/>
            <a:ext cx="5087620" cy="2692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Stencil Std" panose="04020904080802020404" charset="0"/>
              </a:rPr>
              <a:t>Special Signature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0860" y="1591628"/>
            <a:ext cx="10515600" cy="4129579"/>
          </a:xfrm>
        </p:spPr>
        <p:txBody>
          <a:bodyPr/>
          <a:lstStyle/>
          <a:p>
            <a:r>
              <a:rPr lang="zh-CN" altLang="en-US"/>
              <a:t>He liked to sign his books with a winged pig drawing name “Pigasus”. </a:t>
            </a:r>
          </a:p>
          <a:p>
            <a:pPr marL="0" indent="0">
              <a:buNone/>
            </a:pPr>
            <a:endParaRPr lang="zh-CN" altLang="en-US"/>
          </a:p>
          <a:p>
            <a:r>
              <a:rPr lang="zh-CN" altLang="en-US"/>
              <a:t>This pig would remind him that a man should never give up.</a:t>
            </a:r>
          </a:p>
        </p:txBody>
      </p:sp>
      <p:pic>
        <p:nvPicPr>
          <p:cNvPr id="4" name="图片 3" descr="下载 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25" y="4563110"/>
            <a:ext cx="6052820" cy="2042160"/>
          </a:xfrm>
          <a:prstGeom prst="rect">
            <a:avLst/>
          </a:prstGeom>
        </p:spPr>
      </p:pic>
      <p:pic>
        <p:nvPicPr>
          <p:cNvPr id="5" name="图片 4" descr="tumblr_nnmfyqcnT41qz8911o1_128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9255" y="3093720"/>
            <a:ext cx="3511550" cy="35115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8300" y="441960"/>
            <a:ext cx="10515600" cy="779463"/>
          </a:xfrm>
        </p:spPr>
        <p:txBody>
          <a:bodyPr/>
          <a:lstStyle/>
          <a:p>
            <a:r>
              <a:rPr lang="en-US" altLang="zh-CN">
                <a:latin typeface="Stencil Std" panose="04020904080802020404" charset="0"/>
              </a:rPr>
              <a:t>Famous Novels 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68300" y="1830388"/>
            <a:ext cx="10515600" cy="4129579"/>
          </a:xfrm>
        </p:spPr>
        <p:txBody>
          <a:bodyPr/>
          <a:lstStyle/>
          <a:p>
            <a:r>
              <a:rPr lang="en-US" altLang="zh-CN"/>
              <a:t>“The Grapes of Wrath”</a:t>
            </a:r>
          </a:p>
          <a:p>
            <a:pPr marL="0" indent="0">
              <a:buNone/>
            </a:pPr>
            <a:endParaRPr lang="en-US" altLang="zh-CN"/>
          </a:p>
          <a:p>
            <a:r>
              <a:rPr lang="en-US" altLang="zh-CN"/>
              <a:t>“The Pearl”</a:t>
            </a:r>
          </a:p>
          <a:p>
            <a:pPr marL="0" indent="0">
              <a:buNone/>
            </a:pPr>
            <a:endParaRPr lang="en-US" altLang="zh-CN"/>
          </a:p>
          <a:p>
            <a:r>
              <a:rPr lang="en-US" altLang="zh-CN"/>
              <a:t>“The Moon is down”</a:t>
            </a:r>
          </a:p>
          <a:p>
            <a:pPr marL="0" indent="0">
              <a:buNone/>
            </a:pPr>
            <a:endParaRPr lang="en-US" altLang="zh-CN"/>
          </a:p>
          <a:p>
            <a:r>
              <a:rPr lang="en-US" altLang="zh-CN"/>
              <a:t>“East of Eden”</a:t>
            </a:r>
          </a:p>
          <a:p>
            <a:pPr marL="0" indent="0">
              <a:buNone/>
            </a:pPr>
            <a:endParaRPr lang="en-US" altLang="zh-CN"/>
          </a:p>
          <a:p>
            <a:r>
              <a:rPr lang="en-US" altLang="zh-CN"/>
              <a:t>“The Winter of Our Discontent”</a:t>
            </a:r>
          </a:p>
        </p:txBody>
      </p:sp>
      <p:pic>
        <p:nvPicPr>
          <p:cNvPr id="4" name="图片 3" descr="下载 (2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3735" y="577215"/>
            <a:ext cx="2284730" cy="3452495"/>
          </a:xfrm>
          <a:prstGeom prst="rect">
            <a:avLst/>
          </a:prstGeom>
        </p:spPr>
      </p:pic>
      <p:pic>
        <p:nvPicPr>
          <p:cNvPr id="5" name="图片 4" descr="下载 (3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9790" y="1155700"/>
            <a:ext cx="2357755" cy="3510915"/>
          </a:xfrm>
          <a:prstGeom prst="rect">
            <a:avLst/>
          </a:prstGeom>
        </p:spPr>
      </p:pic>
      <p:pic>
        <p:nvPicPr>
          <p:cNvPr id="6" name="图片 5" descr="下载 (4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2615" y="3206115"/>
            <a:ext cx="2400935" cy="3148965"/>
          </a:xfrm>
          <a:prstGeom prst="rect">
            <a:avLst/>
          </a:prstGeom>
        </p:spPr>
      </p:pic>
      <p:pic>
        <p:nvPicPr>
          <p:cNvPr id="7" name="图片 6" descr="下载 (5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1080" y="390525"/>
            <a:ext cx="1709420" cy="25685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7500" y="484505"/>
            <a:ext cx="10515600" cy="779463"/>
          </a:xfrm>
        </p:spPr>
        <p:txBody>
          <a:bodyPr/>
          <a:lstStyle/>
          <a:p>
            <a:r>
              <a:rPr lang="en-US" altLang="zh-CN">
                <a:latin typeface="Stencil Std" panose="04020904080802020404" charset="0"/>
              </a:rPr>
              <a:t>Why did he write this book“Of Mice and Man”?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0845" y="1813243"/>
            <a:ext cx="10515600" cy="4129579"/>
          </a:xfrm>
        </p:spPr>
        <p:txBody>
          <a:bodyPr/>
          <a:lstStyle/>
          <a:p>
            <a:r>
              <a:rPr lang="zh-CN" altLang="en-US"/>
              <a:t>His early life in farming towns strongly influenced his way of writing.</a:t>
            </a:r>
          </a:p>
          <a:p>
            <a:pPr marL="0" indent="0">
              <a:buNone/>
            </a:pPr>
            <a:endParaRPr lang="zh-CN" altLang="en-US"/>
          </a:p>
          <a:p>
            <a:r>
              <a:rPr lang="zh-CN" altLang="en-US"/>
              <a:t>He saw the lives of ranch workers all the day, which inspired him to create the two main characters George Milton and Lennie Small. </a:t>
            </a:r>
          </a:p>
          <a:p>
            <a:pPr marL="0" indent="0">
              <a:buNone/>
            </a:pPr>
            <a:endParaRPr lang="zh-CN" altLang="en-US"/>
          </a:p>
          <a:p>
            <a:r>
              <a:rPr lang="zh-CN" altLang="en-US"/>
              <a:t>Sympathy towards poor migrant labors was showed in this book.</a:t>
            </a:r>
          </a:p>
        </p:txBody>
      </p:sp>
      <p:pic>
        <p:nvPicPr>
          <p:cNvPr id="4" name="图片 3" descr="下载 (6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6010" y="3295015"/>
            <a:ext cx="1440180" cy="20269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0240" y="245745"/>
            <a:ext cx="10515600" cy="779463"/>
          </a:xfrm>
        </p:spPr>
        <p:txBody>
          <a:bodyPr/>
          <a:lstStyle/>
          <a:p>
            <a:r>
              <a:rPr lang="en-US" altLang="zh-CN" sz="3600">
                <a:latin typeface="Stencil Std" panose="04020904080802020404" charset="0"/>
              </a:rPr>
              <a:t>Bibliography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41630" y="1702435"/>
            <a:ext cx="10515600" cy="4785995"/>
          </a:xfrm>
        </p:spPr>
        <p:txBody>
          <a:bodyPr>
            <a:normAutofit/>
          </a:bodyPr>
          <a:lstStyle/>
          <a:p>
            <a:r>
              <a:rPr lang="zh-CN" altLang="en-US" sz="1800"/>
              <a:t>"Nobel Prize in Literature (1901 – 2014)." Tomas Transtrmer. N.p., 22 Oct. 2011. Web. 17 Aug. 2016.</a:t>
            </a:r>
          </a:p>
          <a:p>
            <a:r>
              <a:rPr lang="zh-CN" altLang="en-US" sz="1800"/>
              <a:t>John Steinbeck Biography. N.p., n.d. </a:t>
            </a:r>
          </a:p>
          <a:p>
            <a:r>
              <a:rPr lang="zh-CN" altLang="en-US" sz="1800"/>
              <a:t>"Controversy Over Steinbeck's Nobel Prize Resurfaces." LitReactor. N.p., n.d. Web. 17 Aug. 2016</a:t>
            </a:r>
          </a:p>
          <a:p>
            <a:r>
              <a:rPr lang="zh-CN" altLang="en-US" sz="1800"/>
              <a:t>"National Steinbeck Center." John Steinbeck Biography ::. N.p., n.d. Web. 18 Aug. 2016.</a:t>
            </a:r>
          </a:p>
          <a:p>
            <a:r>
              <a:rPr lang="en-US" altLang="zh-CN" sz="1800"/>
              <a:t>Bio.com.A&amp;E Networks Television, n.d. Web. 17 Aug. 2016.</a:t>
            </a:r>
          </a:p>
          <a:p>
            <a:r>
              <a:rPr lang="en-US" altLang="zh-CN" sz="1800"/>
              <a:t>"John Steinbeck Biography." Bio.com. A&amp;E Networks Television, n.d. Web. 17 Aug. 2016.</a:t>
            </a:r>
          </a:p>
          <a:p>
            <a:r>
              <a:rPr lang="en-US" altLang="zh-CN" sz="1800"/>
              <a:t>Shmoop Editorial Team. "John Steinbeck: Biography." Shmoop. Shmoop University, Inc., 11 Nov. 2008. Web. 18 Aug. 2016.</a:t>
            </a:r>
          </a:p>
          <a:p>
            <a:r>
              <a:rPr lang="en-US" altLang="zh-CN" sz="1800"/>
              <a:t>Mcbride, Walter. "What Influenced John Steinbeck to Write "Of Mice and Men"?" Reference. N.p., n.d. Web. 17 Aug. 2016.</a:t>
            </a:r>
          </a:p>
          <a:p>
            <a:r>
              <a:rPr lang="en-US" altLang="zh-CN" sz="1800"/>
              <a:t>"What Inspired John Steinbeck to Write?" Reference. N.p., n.d. Web. 17 Aug. 2016.</a:t>
            </a:r>
          </a:p>
          <a:p>
            <a:r>
              <a:rPr lang="en-US" altLang="zh-CN" sz="1800"/>
              <a:t>"The Pearl." Book Notes. N.p., n.d. Web. 18 Aug. 2016</a:t>
            </a:r>
          </a:p>
          <a:p>
            <a:r>
              <a:rPr lang="en-US" altLang="zh-CN" sz="1800"/>
              <a:t>"Bantam Books 7 - John Steinbeck - The Grapes of Wrath." Flickr. Yahoo!, n.d. Web. 18 Aug. 2016.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16040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16040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01"/>
  <p:tag name="KSO_WM_TEMPLATE_THUMBS_INDEX" val="1、9、12、16、19、20、24、27、28"/>
  <p:tag name="KSO_WM_TAG_VERSION" val="1.0"/>
  <p:tag name="KSO_WM_SLIDE_ID" val="custom160401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01"/>
  <p:tag name="KSO_WM_UNIT_TYPE" val="a"/>
  <p:tag name="KSO_WM_UNIT_INDEX" val="1"/>
  <p:tag name="KSO_WM_UNIT_ID" val="custom160401_1*a*1"/>
  <p:tag name="KSO_WM_UNIT_CLEAR" val="1"/>
  <p:tag name="KSO_WM_UNIT_LAYERLEVEL" val="1"/>
  <p:tag name="KSO_WM_UNIT_VALUE" val="3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01"/>
  <p:tag name="KSO_WM_UNIT_TYPE" val="b"/>
  <p:tag name="KSO_WM_UNIT_INDEX" val="1"/>
  <p:tag name="KSO_WM_UNIT_ID" val="custom160401_1*b*1"/>
  <p:tag name="KSO_WM_UNIT_CLEAR" val="1"/>
  <p:tag name="KSO_WM_UNIT_LAYERLEVEL" val="1"/>
  <p:tag name="KSO_WM_UNIT_VALUE" val="62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heme/theme1.xml><?xml version="1.0" encoding="utf-8"?>
<a:theme xmlns:a="http://schemas.openxmlformats.org/drawingml/2006/main" name="1_A000120141119A01PPBG">
  <a:themeElements>
    <a:clrScheme name="113">
      <a:dk1>
        <a:srgbClr val="FFFFFF"/>
      </a:dk1>
      <a:lt1>
        <a:srgbClr val="5F5F5F"/>
      </a:lt1>
      <a:dk2>
        <a:srgbClr val="FFFFFF"/>
      </a:dk2>
      <a:lt2>
        <a:srgbClr val="4D4D4D"/>
      </a:lt2>
      <a:accent1>
        <a:srgbClr val="FAC504"/>
      </a:accent1>
      <a:accent2>
        <a:srgbClr val="F8931D"/>
      </a:accent2>
      <a:accent3>
        <a:srgbClr val="CE8D3E"/>
      </a:accent3>
      <a:accent4>
        <a:srgbClr val="EC7016"/>
      </a:accent4>
      <a:accent5>
        <a:srgbClr val="92D050"/>
      </a:accent5>
      <a:accent6>
        <a:srgbClr val="3082DC"/>
      </a:accent6>
      <a:hlink>
        <a:srgbClr val="E64823"/>
      </a:hlink>
      <a:folHlink>
        <a:srgbClr val="7F723D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355</Words>
  <Application>Microsoft Office PowerPoint</Application>
  <PresentationFormat>自定义</PresentationFormat>
  <Paragraphs>66</Paragraphs>
  <Slides>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0" baseType="lpstr">
      <vt:lpstr>1_A000120141119A01PPBG</vt:lpstr>
      <vt:lpstr>PowerPoint 演示文稿</vt:lpstr>
      <vt:lpstr>John Steinbeck</vt:lpstr>
      <vt:lpstr>Aspects influenced Steinbeck's works</vt:lpstr>
      <vt:lpstr>Family Background</vt:lpstr>
      <vt:lpstr>Nobel price in literature  </vt:lpstr>
      <vt:lpstr>Special Signature</vt:lpstr>
      <vt:lpstr>Famous Novels </vt:lpstr>
      <vt:lpstr>Why did he write this book“Of Mice and Man”?</vt:lpstr>
      <vt:lpstr>Bibliography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apple</dc:creator>
  <cp:lastModifiedBy>user</cp:lastModifiedBy>
  <cp:revision>3</cp:revision>
  <dcterms:created xsi:type="dcterms:W3CDTF">2016-08-17T07:00:00Z</dcterms:created>
  <dcterms:modified xsi:type="dcterms:W3CDTF">2016-08-19T01:40:22Z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2052-10.1.0.5867</vt:lpwstr>
  </property>
</Properties>
</file>